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83" r:id="rId2"/>
    <p:sldId id="315" r:id="rId3"/>
    <p:sldId id="258" r:id="rId4"/>
    <p:sldId id="272" r:id="rId5"/>
    <p:sldId id="319" r:id="rId6"/>
    <p:sldId id="318" r:id="rId7"/>
    <p:sldId id="320" r:id="rId8"/>
    <p:sldId id="321" r:id="rId9"/>
    <p:sldId id="261" r:id="rId10"/>
    <p:sldId id="313" r:id="rId11"/>
    <p:sldId id="274" r:id="rId12"/>
    <p:sldId id="312" r:id="rId13"/>
    <p:sldId id="314" r:id="rId14"/>
    <p:sldId id="259" r:id="rId15"/>
    <p:sldId id="262" r:id="rId16"/>
    <p:sldId id="263" r:id="rId17"/>
    <p:sldId id="275" r:id="rId18"/>
    <p:sldId id="266" r:id="rId19"/>
    <p:sldId id="264" r:id="rId20"/>
    <p:sldId id="265" r:id="rId21"/>
    <p:sldId id="317" r:id="rId22"/>
    <p:sldId id="273" r:id="rId23"/>
    <p:sldId id="269" r:id="rId24"/>
    <p:sldId id="270" r:id="rId25"/>
    <p:sldId id="268" r:id="rId26"/>
    <p:sldId id="267" r:id="rId27"/>
    <p:sldId id="285" r:id="rId28"/>
    <p:sldId id="316" r:id="rId29"/>
    <p:sldId id="286" r:id="rId30"/>
    <p:sldId id="295" r:id="rId31"/>
    <p:sldId id="296" r:id="rId32"/>
    <p:sldId id="297" r:id="rId33"/>
    <p:sldId id="298" r:id="rId34"/>
    <p:sldId id="308" r:id="rId35"/>
    <p:sldId id="299" r:id="rId36"/>
    <p:sldId id="300" r:id="rId37"/>
    <p:sldId id="301" r:id="rId38"/>
    <p:sldId id="302" r:id="rId39"/>
    <p:sldId id="309" r:id="rId40"/>
    <p:sldId id="303" r:id="rId41"/>
    <p:sldId id="304" r:id="rId42"/>
    <p:sldId id="305" r:id="rId43"/>
    <p:sldId id="306" r:id="rId44"/>
    <p:sldId id="310" r:id="rId45"/>
    <p:sldId id="307" r:id="rId46"/>
    <p:sldId id="277" r:id="rId47"/>
    <p:sldId id="288" r:id="rId48"/>
    <p:sldId id="278" r:id="rId49"/>
    <p:sldId id="289" r:id="rId50"/>
    <p:sldId id="279" r:id="rId51"/>
    <p:sldId id="290" r:id="rId52"/>
    <p:sldId id="311" r:id="rId53"/>
    <p:sldId id="280" r:id="rId54"/>
    <p:sldId id="291" r:id="rId55"/>
    <p:sldId id="281" r:id="rId56"/>
    <p:sldId id="292" r:id="rId57"/>
    <p:sldId id="282" r:id="rId58"/>
    <p:sldId id="293" r:id="rId59"/>
    <p:sldId id="294"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p:restoredTop sz="94663"/>
  </p:normalViewPr>
  <p:slideViewPr>
    <p:cSldViewPr snapToGrid="0" snapToObjects="1">
      <p:cViewPr>
        <p:scale>
          <a:sx n="113" d="100"/>
          <a:sy n="113" d="100"/>
        </p:scale>
        <p:origin x="1488" y="264"/>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79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74EE34-AB68-544A-893D-B1AD0B5297D1}" type="datetimeFigureOut">
              <a:rPr lang="en-US" smtClean="0"/>
              <a:t>10/18/20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23DBCC-7FF4-CB4A-8E9E-A2876E54FD0E}" type="slidenum">
              <a:rPr lang="en-US" smtClean="0"/>
              <a:t>‹#›</a:t>
            </a:fld>
            <a:endParaRPr lang="en-US"/>
          </a:p>
        </p:txBody>
      </p:sp>
    </p:spTree>
    <p:extLst>
      <p:ext uri="{BB962C8B-B14F-4D97-AF65-F5344CB8AC3E}">
        <p14:creationId xmlns:p14="http://schemas.microsoft.com/office/powerpoint/2010/main" val="14947424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335F83-379B-5643-8E4A-AEBEB501EAB1}" type="slidenum">
              <a:rPr lang="en-US" smtClean="0"/>
              <a:t>1</a:t>
            </a:fld>
            <a:endParaRPr lang="en-US"/>
          </a:p>
        </p:txBody>
      </p:sp>
    </p:spTree>
    <p:extLst>
      <p:ext uri="{BB962C8B-B14F-4D97-AF65-F5344CB8AC3E}">
        <p14:creationId xmlns:p14="http://schemas.microsoft.com/office/powerpoint/2010/main" val="255355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335F83-379B-5643-8E4A-AEBEB501EAB1}" type="slidenum">
              <a:rPr lang="en-US" smtClean="0"/>
              <a:t>27</a:t>
            </a:fld>
            <a:endParaRPr lang="en-US"/>
          </a:p>
        </p:txBody>
      </p:sp>
    </p:spTree>
    <p:extLst>
      <p:ext uri="{BB962C8B-B14F-4D97-AF65-F5344CB8AC3E}">
        <p14:creationId xmlns:p14="http://schemas.microsoft.com/office/powerpoint/2010/main" val="84199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335F83-379B-5643-8E4A-AEBEB501EAB1}" type="slidenum">
              <a:rPr lang="en-US" smtClean="0"/>
              <a:t>28</a:t>
            </a:fld>
            <a:endParaRPr lang="en-US"/>
          </a:p>
        </p:txBody>
      </p:sp>
    </p:spTree>
    <p:extLst>
      <p:ext uri="{BB962C8B-B14F-4D97-AF65-F5344CB8AC3E}">
        <p14:creationId xmlns:p14="http://schemas.microsoft.com/office/powerpoint/2010/main" val="1055395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335F83-379B-5643-8E4A-AEBEB501EAB1}" type="slidenum">
              <a:rPr lang="en-US" smtClean="0"/>
              <a:t>29</a:t>
            </a:fld>
            <a:endParaRPr lang="en-US"/>
          </a:p>
        </p:txBody>
      </p:sp>
    </p:spTree>
    <p:extLst>
      <p:ext uri="{BB962C8B-B14F-4D97-AF65-F5344CB8AC3E}">
        <p14:creationId xmlns:p14="http://schemas.microsoft.com/office/powerpoint/2010/main" val="327670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5D954D-36BC-D147-8385-AB267E4739A1}"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383757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54D-36BC-D147-8385-AB267E4739A1}"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632650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54D-36BC-D147-8385-AB267E4739A1}"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2584790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54D-36BC-D147-8385-AB267E4739A1}"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98756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D954D-36BC-D147-8385-AB267E4739A1}"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113145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5D954D-36BC-D147-8385-AB267E4739A1}" type="datetimeFigureOut">
              <a:rPr lang="en-US" smtClean="0"/>
              <a:t>10/18/20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3089397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5D954D-36BC-D147-8385-AB267E4739A1}" type="datetimeFigureOut">
              <a:rPr lang="en-US" smtClean="0"/>
              <a:t>10/18/20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418684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5D954D-36BC-D147-8385-AB267E4739A1}" type="datetimeFigureOut">
              <a:rPr lang="en-US" smtClean="0"/>
              <a:t>10/18/20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394041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D954D-36BC-D147-8385-AB267E4739A1}" type="datetimeFigureOut">
              <a:rPr lang="en-US" smtClean="0"/>
              <a:t>10/18/20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165903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54D-36BC-D147-8385-AB267E4739A1}" type="datetimeFigureOut">
              <a:rPr lang="en-US" smtClean="0"/>
              <a:t>10/18/20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923355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54D-36BC-D147-8385-AB267E4739A1}" type="datetimeFigureOut">
              <a:rPr lang="en-US" smtClean="0"/>
              <a:t>10/18/20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01F81-17CD-C940-BADF-4742ECF5533F}" type="slidenum">
              <a:rPr lang="en-US" smtClean="0"/>
              <a:t>‹#›</a:t>
            </a:fld>
            <a:endParaRPr lang="en-US"/>
          </a:p>
        </p:txBody>
      </p:sp>
    </p:spTree>
    <p:extLst>
      <p:ext uri="{BB962C8B-B14F-4D97-AF65-F5344CB8AC3E}">
        <p14:creationId xmlns:p14="http://schemas.microsoft.com/office/powerpoint/2010/main" val="3689086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3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D954D-36BC-D147-8385-AB267E4739A1}" type="datetimeFigureOut">
              <a:rPr lang="en-US" smtClean="0"/>
              <a:t>10/18/20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101F81-17CD-C940-BADF-4742ECF5533F}" type="slidenum">
              <a:rPr lang="en-US" smtClean="0"/>
              <a:t>‹#›</a:t>
            </a:fld>
            <a:endParaRPr lang="en-US"/>
          </a:p>
        </p:txBody>
      </p:sp>
    </p:spTree>
    <p:extLst>
      <p:ext uri="{BB962C8B-B14F-4D97-AF65-F5344CB8AC3E}">
        <p14:creationId xmlns:p14="http://schemas.microsoft.com/office/powerpoint/2010/main" val="2015099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med-pathway.com/regist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68731"/>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676400" y="3232955"/>
            <a:ext cx="6052457" cy="3166091"/>
          </a:xfrm>
          <a:prstGeom prst="rect">
            <a:avLst/>
          </a:prstGeom>
        </p:spPr>
      </p:pic>
      <p:sp>
        <p:nvSpPr>
          <p:cNvPr id="2" name="TextBox 1"/>
          <p:cNvSpPr txBox="1"/>
          <p:nvPr/>
        </p:nvSpPr>
        <p:spPr>
          <a:xfrm>
            <a:off x="540543" y="167048"/>
            <a:ext cx="8062913" cy="523220"/>
          </a:xfrm>
          <a:prstGeom prst="rect">
            <a:avLst/>
          </a:prstGeom>
          <a:noFill/>
        </p:spPr>
        <p:txBody>
          <a:bodyPr wrap="none" rtlCol="0">
            <a:spAutoFit/>
          </a:bodyPr>
          <a:lstStyle/>
          <a:p>
            <a:r>
              <a:rPr lang="en-US" sz="2800" b="1" dirty="0"/>
              <a:t>Dr. Phillip Carpenter </a:t>
            </a:r>
            <a:r>
              <a:rPr lang="en-US" sz="2800" b="1" dirty="0" err="1"/>
              <a:t>pcarpenter@med-pathway.com</a:t>
            </a:r>
            <a:endParaRPr lang="en-US" sz="2800" b="1" dirty="0"/>
          </a:p>
        </p:txBody>
      </p:sp>
      <p:pic>
        <p:nvPicPr>
          <p:cNvPr id="3" name="Picture 2"/>
          <p:cNvPicPr>
            <a:picLocks noChangeAspect="1"/>
          </p:cNvPicPr>
          <p:nvPr/>
        </p:nvPicPr>
        <p:blipFill>
          <a:blip r:embed="rId4"/>
          <a:stretch>
            <a:fillRect/>
          </a:stretch>
        </p:blipFill>
        <p:spPr>
          <a:xfrm>
            <a:off x="20413" y="962879"/>
            <a:ext cx="1182635" cy="1111818"/>
          </a:xfrm>
          <a:prstGeom prst="rect">
            <a:avLst/>
          </a:prstGeom>
        </p:spPr>
      </p:pic>
      <p:sp>
        <p:nvSpPr>
          <p:cNvPr id="4" name="TextBox 3"/>
          <p:cNvSpPr txBox="1"/>
          <p:nvPr/>
        </p:nvSpPr>
        <p:spPr>
          <a:xfrm>
            <a:off x="1336720" y="1313954"/>
            <a:ext cx="2508920" cy="461665"/>
          </a:xfrm>
          <a:prstGeom prst="rect">
            <a:avLst/>
          </a:prstGeom>
          <a:noFill/>
        </p:spPr>
        <p:txBody>
          <a:bodyPr wrap="none" rtlCol="0">
            <a:spAutoFit/>
          </a:bodyPr>
          <a:lstStyle/>
          <a:p>
            <a:r>
              <a:rPr lang="en-US" sz="2400" b="1" dirty="0" err="1"/>
              <a:t>medpathwaymcat</a:t>
            </a:r>
            <a:endParaRPr lang="en-US" sz="2400" b="1" dirty="0"/>
          </a:p>
        </p:txBody>
      </p:sp>
      <p:sp>
        <p:nvSpPr>
          <p:cNvPr id="6" name="TextBox 5"/>
          <p:cNvSpPr txBox="1"/>
          <p:nvPr/>
        </p:nvSpPr>
        <p:spPr>
          <a:xfrm>
            <a:off x="6209100" y="1313954"/>
            <a:ext cx="1983987" cy="461665"/>
          </a:xfrm>
          <a:prstGeom prst="rect">
            <a:avLst/>
          </a:prstGeom>
          <a:noFill/>
        </p:spPr>
        <p:txBody>
          <a:bodyPr wrap="none" rtlCol="0">
            <a:spAutoFit/>
          </a:bodyPr>
          <a:lstStyle/>
          <a:p>
            <a:r>
              <a:rPr lang="en-US" sz="2400" b="1" dirty="0"/>
              <a:t>Med-pathway</a:t>
            </a:r>
          </a:p>
        </p:txBody>
      </p:sp>
      <p:pic>
        <p:nvPicPr>
          <p:cNvPr id="5" name="Picture 4"/>
          <p:cNvPicPr>
            <a:picLocks noChangeAspect="1"/>
          </p:cNvPicPr>
          <p:nvPr/>
        </p:nvPicPr>
        <p:blipFill>
          <a:blip r:embed="rId5"/>
          <a:stretch>
            <a:fillRect/>
          </a:stretch>
        </p:blipFill>
        <p:spPr>
          <a:xfrm>
            <a:off x="4945863" y="907102"/>
            <a:ext cx="1103373" cy="1134898"/>
          </a:xfrm>
          <a:prstGeom prst="rect">
            <a:avLst/>
          </a:prstGeom>
        </p:spPr>
      </p:pic>
      <p:sp>
        <p:nvSpPr>
          <p:cNvPr id="9" name="TextBox 8">
            <a:extLst>
              <a:ext uri="{FF2B5EF4-FFF2-40B4-BE49-F238E27FC236}">
                <a16:creationId xmlns:a16="http://schemas.microsoft.com/office/drawing/2014/main" id="{CCDE3701-6BF3-5644-96DE-5CB76D92D695}"/>
              </a:ext>
            </a:extLst>
          </p:cNvPr>
          <p:cNvSpPr txBox="1"/>
          <p:nvPr/>
        </p:nvSpPr>
        <p:spPr>
          <a:xfrm>
            <a:off x="3516086" y="2452811"/>
            <a:ext cx="1903213" cy="369332"/>
          </a:xfrm>
          <a:prstGeom prst="rect">
            <a:avLst/>
          </a:prstGeom>
          <a:noFill/>
          <a:ln>
            <a:solidFill>
              <a:srgbClr val="FF0000"/>
            </a:solidFill>
          </a:ln>
        </p:spPr>
        <p:txBody>
          <a:bodyPr wrap="none" rtlCol="0">
            <a:spAutoFit/>
          </a:bodyPr>
          <a:lstStyle/>
          <a:p>
            <a:r>
              <a:rPr lang="en-US" b="1" dirty="0"/>
              <a:t>ENZYME KINETICS</a:t>
            </a:r>
          </a:p>
        </p:txBody>
      </p:sp>
    </p:spTree>
    <p:extLst>
      <p:ext uri="{BB962C8B-B14F-4D97-AF65-F5344CB8AC3E}">
        <p14:creationId xmlns:p14="http://schemas.microsoft.com/office/powerpoint/2010/main" val="110203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7731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tx1"/>
              </a:solidFill>
            </a:endParaRPr>
          </a:p>
        </p:txBody>
      </p:sp>
      <p:grpSp>
        <p:nvGrpSpPr>
          <p:cNvPr id="40" name="Group 39">
            <a:extLst>
              <a:ext uri="{FF2B5EF4-FFF2-40B4-BE49-F238E27FC236}">
                <a16:creationId xmlns:a16="http://schemas.microsoft.com/office/drawing/2014/main" id="{2860D7BF-4BAF-B341-92FE-B0220FF0F0EB}"/>
              </a:ext>
            </a:extLst>
          </p:cNvPr>
          <p:cNvGrpSpPr/>
          <p:nvPr/>
        </p:nvGrpSpPr>
        <p:grpSpPr>
          <a:xfrm>
            <a:off x="603141" y="2395907"/>
            <a:ext cx="3966727" cy="4174627"/>
            <a:chOff x="4630413" y="2290264"/>
            <a:chExt cx="3966727" cy="4174627"/>
          </a:xfrm>
        </p:grpSpPr>
        <p:cxnSp>
          <p:nvCxnSpPr>
            <p:cNvPr id="24" name="Straight Connector 23"/>
            <p:cNvCxnSpPr/>
            <p:nvPr/>
          </p:nvCxnSpPr>
          <p:spPr>
            <a:xfrm flipH="1">
              <a:off x="5079632" y="2427198"/>
              <a:ext cx="13001" cy="207150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055809" y="4498706"/>
              <a:ext cx="272057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3912909" y="3270492"/>
              <a:ext cx="1896673" cy="400110"/>
            </a:xfrm>
            <a:prstGeom prst="rect">
              <a:avLst/>
            </a:prstGeom>
            <a:noFill/>
          </p:spPr>
          <p:txBody>
            <a:bodyPr wrap="none" rtlCol="0">
              <a:spAutoFit/>
            </a:bodyPr>
            <a:lstStyle/>
            <a:p>
              <a:r>
                <a:rPr lang="en-US" sz="2000" dirty="0"/>
                <a:t>Rate of Reaction</a:t>
              </a:r>
            </a:p>
          </p:txBody>
        </p:sp>
        <p:sp>
          <p:nvSpPr>
            <p:cNvPr id="28" name="TextBox 27"/>
            <p:cNvSpPr txBox="1"/>
            <p:nvPr/>
          </p:nvSpPr>
          <p:spPr>
            <a:xfrm>
              <a:off x="6196725" y="4662304"/>
              <a:ext cx="859531" cy="400110"/>
            </a:xfrm>
            <a:prstGeom prst="rect">
              <a:avLst/>
            </a:prstGeom>
            <a:noFill/>
          </p:spPr>
          <p:txBody>
            <a:bodyPr wrap="none" rtlCol="0">
              <a:spAutoFit/>
            </a:bodyPr>
            <a:lstStyle/>
            <a:p>
              <a:r>
                <a:rPr lang="en-US" sz="2000" dirty="0"/>
                <a:t>[Time]</a:t>
              </a:r>
            </a:p>
          </p:txBody>
        </p:sp>
        <p:cxnSp>
          <p:nvCxnSpPr>
            <p:cNvPr id="3" name="Straight Connector 2">
              <a:extLst>
                <a:ext uri="{FF2B5EF4-FFF2-40B4-BE49-F238E27FC236}">
                  <a16:creationId xmlns:a16="http://schemas.microsoft.com/office/drawing/2014/main" id="{E32552E0-CD2D-DB4E-AA64-3E4DECEEEE8F}"/>
                </a:ext>
              </a:extLst>
            </p:cNvPr>
            <p:cNvCxnSpPr>
              <a:cxnSpLocks/>
            </p:cNvCxnSpPr>
            <p:nvPr/>
          </p:nvCxnSpPr>
          <p:spPr>
            <a:xfrm>
              <a:off x="5079632" y="2912685"/>
              <a:ext cx="2075007" cy="0"/>
            </a:xfrm>
            <a:prstGeom prst="line">
              <a:avLst/>
            </a:prstGeom>
            <a:effectLst/>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25AC9392-B1A7-EA44-B624-B2D44C572B7C}"/>
                </a:ext>
              </a:extLst>
            </p:cNvPr>
            <p:cNvSpPr txBox="1"/>
            <p:nvPr/>
          </p:nvSpPr>
          <p:spPr>
            <a:xfrm>
              <a:off x="5874736" y="2290264"/>
              <a:ext cx="1185453" cy="369332"/>
            </a:xfrm>
            <a:prstGeom prst="rect">
              <a:avLst/>
            </a:prstGeom>
            <a:noFill/>
          </p:spPr>
          <p:txBody>
            <a:bodyPr wrap="none" rtlCol="0">
              <a:spAutoFit/>
            </a:bodyPr>
            <a:lstStyle/>
            <a:p>
              <a:r>
                <a:rPr lang="en-US" b="1" dirty="0"/>
                <a:t>Zero order</a:t>
              </a:r>
            </a:p>
          </p:txBody>
        </p:sp>
        <p:cxnSp>
          <p:nvCxnSpPr>
            <p:cNvPr id="26" name="Straight Connector 25">
              <a:extLst>
                <a:ext uri="{FF2B5EF4-FFF2-40B4-BE49-F238E27FC236}">
                  <a16:creationId xmlns:a16="http://schemas.microsoft.com/office/drawing/2014/main" id="{31F65BC1-87F4-B84E-84D0-73B8AFB31F65}"/>
                </a:ext>
              </a:extLst>
            </p:cNvPr>
            <p:cNvCxnSpPr>
              <a:cxnSpLocks/>
            </p:cNvCxnSpPr>
            <p:nvPr/>
          </p:nvCxnSpPr>
          <p:spPr>
            <a:xfrm flipV="1">
              <a:off x="7154639" y="2912686"/>
              <a:ext cx="0" cy="1586020"/>
            </a:xfrm>
            <a:prstGeom prst="line">
              <a:avLst/>
            </a:prstGeom>
            <a:effectLst/>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F87B898F-2A4F-3945-8423-013914039ABB}"/>
                </a:ext>
              </a:extLst>
            </p:cNvPr>
            <p:cNvSpPr txBox="1"/>
            <p:nvPr/>
          </p:nvSpPr>
          <p:spPr>
            <a:xfrm>
              <a:off x="4630413" y="5264562"/>
              <a:ext cx="3966727" cy="1200329"/>
            </a:xfrm>
            <a:prstGeom prst="rect">
              <a:avLst/>
            </a:prstGeom>
            <a:noFill/>
          </p:spPr>
          <p:txBody>
            <a:bodyPr wrap="none" rtlCol="0">
              <a:spAutoFit/>
            </a:bodyPr>
            <a:lstStyle/>
            <a:p>
              <a:r>
                <a:rPr lang="en-US" b="1" dirty="0"/>
                <a:t>Rate of oxidation of ethanol is constant</a:t>
              </a:r>
            </a:p>
            <a:p>
              <a:r>
                <a:rPr lang="en-US" b="1" dirty="0"/>
                <a:t>     until alcohol has been consumed;</a:t>
              </a:r>
            </a:p>
            <a:p>
              <a:r>
                <a:rPr lang="en-US" b="1" dirty="0"/>
                <a:t>Rate is determined by the [Enzyme] not</a:t>
              </a:r>
            </a:p>
            <a:p>
              <a:r>
                <a:rPr lang="en-US" b="1" dirty="0"/>
                <a:t>            the amount of alcohol</a:t>
              </a:r>
            </a:p>
          </p:txBody>
        </p:sp>
      </p:grpSp>
      <p:sp>
        <p:nvSpPr>
          <p:cNvPr id="18" name="TextBox 17">
            <a:extLst>
              <a:ext uri="{FF2B5EF4-FFF2-40B4-BE49-F238E27FC236}">
                <a16:creationId xmlns:a16="http://schemas.microsoft.com/office/drawing/2014/main" id="{A519FA94-8084-6F4C-9C5E-7EC895EEAB0A}"/>
              </a:ext>
            </a:extLst>
          </p:cNvPr>
          <p:cNvSpPr txBox="1"/>
          <p:nvPr/>
        </p:nvSpPr>
        <p:spPr>
          <a:xfrm>
            <a:off x="1585042" y="1787478"/>
            <a:ext cx="5930534" cy="369332"/>
          </a:xfrm>
          <a:prstGeom prst="rect">
            <a:avLst/>
          </a:prstGeom>
          <a:noFill/>
        </p:spPr>
        <p:txBody>
          <a:bodyPr wrap="none" rtlCol="0">
            <a:spAutoFit/>
          </a:bodyPr>
          <a:lstStyle/>
          <a:p>
            <a:r>
              <a:rPr lang="en-US" dirty="0"/>
              <a:t>Ethanol + NAD</a:t>
            </a:r>
            <a:r>
              <a:rPr lang="en-US" baseline="30000" dirty="0"/>
              <a:t>+</a:t>
            </a:r>
            <a:r>
              <a:rPr lang="en-US" dirty="0"/>
              <a:t> + H</a:t>
            </a:r>
            <a:r>
              <a:rPr lang="en-US" baseline="30000" dirty="0"/>
              <a:t>+</a:t>
            </a:r>
            <a:r>
              <a:rPr lang="en-US" dirty="0"/>
              <a:t>                                  Acetaldehyde + NADH</a:t>
            </a:r>
            <a:endParaRPr lang="en-US" baseline="30000" dirty="0"/>
          </a:p>
        </p:txBody>
      </p:sp>
      <p:sp>
        <p:nvSpPr>
          <p:cNvPr id="20" name="TextBox 19">
            <a:extLst>
              <a:ext uri="{FF2B5EF4-FFF2-40B4-BE49-F238E27FC236}">
                <a16:creationId xmlns:a16="http://schemas.microsoft.com/office/drawing/2014/main" id="{C46867BB-8A15-7842-9090-54ED0A55463E}"/>
              </a:ext>
            </a:extLst>
          </p:cNvPr>
          <p:cNvSpPr txBox="1"/>
          <p:nvPr/>
        </p:nvSpPr>
        <p:spPr>
          <a:xfrm>
            <a:off x="3122349" y="1465411"/>
            <a:ext cx="2433295" cy="369332"/>
          </a:xfrm>
          <a:prstGeom prst="rect">
            <a:avLst/>
          </a:prstGeom>
          <a:noFill/>
        </p:spPr>
        <p:txBody>
          <a:bodyPr wrap="none" rtlCol="0">
            <a:spAutoFit/>
          </a:bodyPr>
          <a:lstStyle/>
          <a:p>
            <a:r>
              <a:rPr lang="en-US" b="1" dirty="0">
                <a:solidFill>
                  <a:srgbClr val="FF0000"/>
                </a:solidFill>
              </a:rPr>
              <a:t>Alcohol Dehydrogenase</a:t>
            </a:r>
          </a:p>
        </p:txBody>
      </p:sp>
      <p:cxnSp>
        <p:nvCxnSpPr>
          <p:cNvPr id="30" name="Straight Arrow Connector 29">
            <a:extLst>
              <a:ext uri="{FF2B5EF4-FFF2-40B4-BE49-F238E27FC236}">
                <a16:creationId xmlns:a16="http://schemas.microsoft.com/office/drawing/2014/main" id="{2DBB9401-5E46-2B40-AB49-315CE4F1FDEF}"/>
              </a:ext>
            </a:extLst>
          </p:cNvPr>
          <p:cNvCxnSpPr>
            <a:cxnSpLocks/>
          </p:cNvCxnSpPr>
          <p:nvPr/>
        </p:nvCxnSpPr>
        <p:spPr>
          <a:xfrm>
            <a:off x="3735254" y="1992206"/>
            <a:ext cx="1295618" cy="0"/>
          </a:xfrm>
          <a:prstGeom prst="straightConnector1">
            <a:avLst/>
          </a:prstGeom>
          <a:ln>
            <a:headEnd type="triangle"/>
            <a:tailEnd type="triangle"/>
          </a:ln>
          <a:effectLst/>
        </p:spPr>
        <p:style>
          <a:lnRef idx="2">
            <a:schemeClr val="dk1"/>
          </a:lnRef>
          <a:fillRef idx="0">
            <a:schemeClr val="dk1"/>
          </a:fillRef>
          <a:effectRef idx="1">
            <a:schemeClr val="dk1"/>
          </a:effectRef>
          <a:fontRef idx="minor">
            <a:schemeClr val="tx1"/>
          </a:fontRef>
        </p:style>
      </p:cxnSp>
      <p:grpSp>
        <p:nvGrpSpPr>
          <p:cNvPr id="41" name="Group 40">
            <a:extLst>
              <a:ext uri="{FF2B5EF4-FFF2-40B4-BE49-F238E27FC236}">
                <a16:creationId xmlns:a16="http://schemas.microsoft.com/office/drawing/2014/main" id="{64E5FCBB-66F9-ED4D-BA2E-2CD4203971F5}"/>
              </a:ext>
            </a:extLst>
          </p:cNvPr>
          <p:cNvGrpSpPr/>
          <p:nvPr/>
        </p:nvGrpSpPr>
        <p:grpSpPr>
          <a:xfrm>
            <a:off x="5148854" y="2436569"/>
            <a:ext cx="3392005" cy="3593306"/>
            <a:chOff x="672847" y="2317587"/>
            <a:chExt cx="3392005" cy="3593306"/>
          </a:xfrm>
        </p:grpSpPr>
        <p:grpSp>
          <p:nvGrpSpPr>
            <p:cNvPr id="4" name="Group 3"/>
            <p:cNvGrpSpPr/>
            <p:nvPr/>
          </p:nvGrpSpPr>
          <p:grpSpPr>
            <a:xfrm>
              <a:off x="1127176" y="2416057"/>
              <a:ext cx="2720579" cy="2558096"/>
              <a:chOff x="3286046" y="207272"/>
              <a:chExt cx="1611489" cy="1444034"/>
            </a:xfrm>
          </p:grpSpPr>
          <p:cxnSp>
            <p:nvCxnSpPr>
              <p:cNvPr id="5" name="Straight Connector 4"/>
              <p:cNvCxnSpPr/>
              <p:nvPr/>
            </p:nvCxnSpPr>
            <p:spPr>
              <a:xfrm flipH="1">
                <a:off x="3300157" y="207272"/>
                <a:ext cx="7701" cy="11693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3286046" y="1376629"/>
                <a:ext cx="161148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18282" y="1425446"/>
                <a:ext cx="416076" cy="225860"/>
              </a:xfrm>
              <a:prstGeom prst="rect">
                <a:avLst/>
              </a:prstGeom>
              <a:noFill/>
            </p:spPr>
            <p:txBody>
              <a:bodyPr wrap="none" rtlCol="0">
                <a:spAutoFit/>
              </a:bodyPr>
              <a:lstStyle/>
              <a:p>
                <a:r>
                  <a:rPr lang="en-US" sz="2000" dirty="0"/>
                  <a:t>Time</a:t>
                </a:r>
              </a:p>
            </p:txBody>
          </p:sp>
        </p:grpSp>
        <p:cxnSp>
          <p:nvCxnSpPr>
            <p:cNvPr id="19" name="Straight Connector 18">
              <a:extLst>
                <a:ext uri="{FF2B5EF4-FFF2-40B4-BE49-F238E27FC236}">
                  <a16:creationId xmlns:a16="http://schemas.microsoft.com/office/drawing/2014/main" id="{290C4D15-2043-FC4C-B8CD-158A9614FD5E}"/>
                </a:ext>
              </a:extLst>
            </p:cNvPr>
            <p:cNvCxnSpPr>
              <a:cxnSpLocks/>
            </p:cNvCxnSpPr>
            <p:nvPr/>
          </p:nvCxnSpPr>
          <p:spPr>
            <a:xfrm flipH="1" flipV="1">
              <a:off x="1175890" y="2576903"/>
              <a:ext cx="2530162" cy="1901543"/>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A850EFBC-2CC8-F94E-B488-DA62B2B01069}"/>
                </a:ext>
              </a:extLst>
            </p:cNvPr>
            <p:cNvSpPr txBox="1"/>
            <p:nvPr/>
          </p:nvSpPr>
          <p:spPr>
            <a:xfrm rot="16200000">
              <a:off x="304380" y="3251723"/>
              <a:ext cx="1137043" cy="400110"/>
            </a:xfrm>
            <a:prstGeom prst="rect">
              <a:avLst/>
            </a:prstGeom>
            <a:noFill/>
          </p:spPr>
          <p:txBody>
            <a:bodyPr wrap="none" rtlCol="0">
              <a:spAutoFit/>
            </a:bodyPr>
            <a:lstStyle/>
            <a:p>
              <a:r>
                <a:rPr lang="en-US" sz="2000" dirty="0"/>
                <a:t>[Ethanol]</a:t>
              </a:r>
            </a:p>
          </p:txBody>
        </p:sp>
        <p:sp>
          <p:nvSpPr>
            <p:cNvPr id="21" name="TextBox 20">
              <a:extLst>
                <a:ext uri="{FF2B5EF4-FFF2-40B4-BE49-F238E27FC236}">
                  <a16:creationId xmlns:a16="http://schemas.microsoft.com/office/drawing/2014/main" id="{88457AC0-20D0-7E40-ABBF-76390F194B8E}"/>
                </a:ext>
              </a:extLst>
            </p:cNvPr>
            <p:cNvSpPr txBox="1"/>
            <p:nvPr/>
          </p:nvSpPr>
          <p:spPr>
            <a:xfrm>
              <a:off x="1878708" y="2317587"/>
              <a:ext cx="1217513" cy="369332"/>
            </a:xfrm>
            <a:prstGeom prst="rect">
              <a:avLst/>
            </a:prstGeom>
            <a:noFill/>
          </p:spPr>
          <p:txBody>
            <a:bodyPr wrap="none" rtlCol="0">
              <a:spAutoFit/>
            </a:bodyPr>
            <a:lstStyle/>
            <a:p>
              <a:r>
                <a:rPr lang="en-US" b="1" dirty="0"/>
                <a:t>Zero Order</a:t>
              </a:r>
            </a:p>
          </p:txBody>
        </p:sp>
        <p:sp>
          <p:nvSpPr>
            <p:cNvPr id="37" name="TextBox 36">
              <a:extLst>
                <a:ext uri="{FF2B5EF4-FFF2-40B4-BE49-F238E27FC236}">
                  <a16:creationId xmlns:a16="http://schemas.microsoft.com/office/drawing/2014/main" id="{5FB4F3D0-099E-204A-AD42-1CE9C528C58F}"/>
                </a:ext>
              </a:extLst>
            </p:cNvPr>
            <p:cNvSpPr txBox="1"/>
            <p:nvPr/>
          </p:nvSpPr>
          <p:spPr>
            <a:xfrm>
              <a:off x="948421" y="5264562"/>
              <a:ext cx="3116431" cy="646331"/>
            </a:xfrm>
            <a:prstGeom prst="rect">
              <a:avLst/>
            </a:prstGeom>
            <a:noFill/>
          </p:spPr>
          <p:txBody>
            <a:bodyPr wrap="none" rtlCol="0">
              <a:spAutoFit/>
            </a:bodyPr>
            <a:lstStyle/>
            <a:p>
              <a:r>
                <a:rPr lang="en-US" b="1" dirty="0"/>
                <a:t>Linear change in concentration</a:t>
              </a:r>
            </a:p>
            <a:p>
              <a:r>
                <a:rPr lang="en-US" b="1" dirty="0"/>
                <a:t>       as a function of time</a:t>
              </a:r>
            </a:p>
          </p:txBody>
        </p:sp>
      </p:grpSp>
      <p:sp>
        <p:nvSpPr>
          <p:cNvPr id="38" name="TextBox 37">
            <a:extLst>
              <a:ext uri="{FF2B5EF4-FFF2-40B4-BE49-F238E27FC236}">
                <a16:creationId xmlns:a16="http://schemas.microsoft.com/office/drawing/2014/main" id="{B0B17906-7803-CB45-9E93-42D4D86DCFE8}"/>
              </a:ext>
            </a:extLst>
          </p:cNvPr>
          <p:cNvSpPr txBox="1"/>
          <p:nvPr/>
        </p:nvSpPr>
        <p:spPr>
          <a:xfrm>
            <a:off x="2244780" y="-34494"/>
            <a:ext cx="4709046" cy="830997"/>
          </a:xfrm>
          <a:prstGeom prst="rect">
            <a:avLst/>
          </a:prstGeom>
          <a:noFill/>
        </p:spPr>
        <p:txBody>
          <a:bodyPr wrap="none" rtlCol="0">
            <a:spAutoFit/>
          </a:bodyPr>
          <a:lstStyle/>
          <a:p>
            <a:r>
              <a:rPr lang="en-US" sz="2400" b="1" dirty="0"/>
              <a:t>               Reaction Order:</a:t>
            </a:r>
            <a:br>
              <a:rPr lang="en-US" sz="2400" b="1" dirty="0"/>
            </a:br>
            <a:r>
              <a:rPr lang="en-US" sz="2400" b="1" dirty="0"/>
              <a:t>Relationship b/t [ ] &amp; Reaction Rate</a:t>
            </a:r>
          </a:p>
        </p:txBody>
      </p:sp>
      <p:sp>
        <p:nvSpPr>
          <p:cNvPr id="39" name="Rectangle 38">
            <a:extLst>
              <a:ext uri="{FF2B5EF4-FFF2-40B4-BE49-F238E27FC236}">
                <a16:creationId xmlns:a16="http://schemas.microsoft.com/office/drawing/2014/main" id="{1C6A43F3-BC46-CE45-BE8B-E3930F76E726}"/>
              </a:ext>
            </a:extLst>
          </p:cNvPr>
          <p:cNvSpPr/>
          <p:nvPr/>
        </p:nvSpPr>
        <p:spPr>
          <a:xfrm>
            <a:off x="3067237" y="929957"/>
            <a:ext cx="2807499" cy="369332"/>
          </a:xfrm>
          <a:prstGeom prst="rect">
            <a:avLst/>
          </a:prstGeom>
        </p:spPr>
        <p:txBody>
          <a:bodyPr wrap="none">
            <a:spAutoFit/>
          </a:bodyPr>
          <a:lstStyle/>
          <a:p>
            <a:pPr algn="ctr"/>
            <a:r>
              <a:rPr lang="en-US" b="1" dirty="0"/>
              <a:t>Zero Order Reactions (r = k)</a:t>
            </a:r>
          </a:p>
        </p:txBody>
      </p:sp>
    </p:spTree>
    <p:extLst>
      <p:ext uri="{BB962C8B-B14F-4D97-AF65-F5344CB8AC3E}">
        <p14:creationId xmlns:p14="http://schemas.microsoft.com/office/powerpoint/2010/main" val="1197695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3195" y="2801647"/>
            <a:ext cx="3099813" cy="2071508"/>
            <a:chOff x="3061413" y="207272"/>
            <a:chExt cx="1836122" cy="1169357"/>
          </a:xfrm>
        </p:grpSpPr>
        <p:cxnSp>
          <p:nvCxnSpPr>
            <p:cNvPr id="5" name="Straight Connector 4"/>
            <p:cNvCxnSpPr/>
            <p:nvPr/>
          </p:nvCxnSpPr>
          <p:spPr>
            <a:xfrm flipH="1">
              <a:off x="3300157" y="207272"/>
              <a:ext cx="7701" cy="11693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3286046" y="1376629"/>
              <a:ext cx="161148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2702246" y="686854"/>
              <a:ext cx="937102" cy="218768"/>
            </a:xfrm>
            <a:prstGeom prst="rect">
              <a:avLst/>
            </a:prstGeom>
            <a:noFill/>
          </p:spPr>
          <p:txBody>
            <a:bodyPr wrap="none" rtlCol="0">
              <a:spAutoFit/>
            </a:bodyPr>
            <a:lstStyle/>
            <a:p>
              <a:r>
                <a:rPr lang="en-US" dirty="0"/>
                <a:t>[Concentration]</a:t>
              </a:r>
            </a:p>
          </p:txBody>
        </p:sp>
      </p:grpSp>
      <p:sp>
        <p:nvSpPr>
          <p:cNvPr id="12" name="Rectangle 11"/>
          <p:cNvSpPr/>
          <p:nvPr/>
        </p:nvSpPr>
        <p:spPr>
          <a:xfrm>
            <a:off x="0" y="1"/>
            <a:ext cx="9144000" cy="5530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First Order of Reactions: r = k[A]</a:t>
            </a:r>
          </a:p>
        </p:txBody>
      </p:sp>
      <p:cxnSp>
        <p:nvCxnSpPr>
          <p:cNvPr id="24" name="Straight Connector 23"/>
          <p:cNvCxnSpPr/>
          <p:nvPr/>
        </p:nvCxnSpPr>
        <p:spPr>
          <a:xfrm flipH="1">
            <a:off x="5244885" y="2812788"/>
            <a:ext cx="13001" cy="207150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221062" y="4884296"/>
            <a:ext cx="272057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4096436" y="3671471"/>
            <a:ext cx="1860125" cy="369332"/>
          </a:xfrm>
          <a:prstGeom prst="rect">
            <a:avLst/>
          </a:prstGeom>
          <a:noFill/>
        </p:spPr>
        <p:txBody>
          <a:bodyPr wrap="none" rtlCol="0">
            <a:spAutoFit/>
          </a:bodyPr>
          <a:lstStyle/>
          <a:p>
            <a:r>
              <a:rPr lang="en-US" dirty="0"/>
              <a:t>ln [concentration]</a:t>
            </a:r>
          </a:p>
        </p:txBody>
      </p:sp>
      <p:sp>
        <p:nvSpPr>
          <p:cNvPr id="28" name="TextBox 27"/>
          <p:cNvSpPr txBox="1"/>
          <p:nvPr/>
        </p:nvSpPr>
        <p:spPr>
          <a:xfrm>
            <a:off x="6051529" y="4991283"/>
            <a:ext cx="649537" cy="369332"/>
          </a:xfrm>
          <a:prstGeom prst="rect">
            <a:avLst/>
          </a:prstGeom>
          <a:noFill/>
        </p:spPr>
        <p:txBody>
          <a:bodyPr wrap="none" rtlCol="0">
            <a:spAutoFit/>
          </a:bodyPr>
          <a:lstStyle/>
          <a:p>
            <a:r>
              <a:rPr lang="en-US" dirty="0"/>
              <a:t>Time</a:t>
            </a:r>
          </a:p>
        </p:txBody>
      </p:sp>
      <p:cxnSp>
        <p:nvCxnSpPr>
          <p:cNvPr id="19" name="Straight Connector 18">
            <a:extLst>
              <a:ext uri="{FF2B5EF4-FFF2-40B4-BE49-F238E27FC236}">
                <a16:creationId xmlns:a16="http://schemas.microsoft.com/office/drawing/2014/main" id="{290C4D15-2043-FC4C-B8CD-158A9614FD5E}"/>
              </a:ext>
            </a:extLst>
          </p:cNvPr>
          <p:cNvCxnSpPr>
            <a:cxnSpLocks/>
          </p:cNvCxnSpPr>
          <p:nvPr/>
        </p:nvCxnSpPr>
        <p:spPr>
          <a:xfrm flipH="1" flipV="1">
            <a:off x="5269780" y="2982752"/>
            <a:ext cx="2530162" cy="1901543"/>
          </a:xfrm>
          <a:prstGeom prst="line">
            <a:avLst/>
          </a:prstGeom>
          <a:ln>
            <a:solidFill>
              <a:schemeClr val="tx1"/>
            </a:solidFill>
          </a:ln>
          <a:effectLst/>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6FCDF1CF-CC2D-D142-A1C6-8FCD5AE8DA9A}"/>
              </a:ext>
            </a:extLst>
          </p:cNvPr>
          <p:cNvSpPr txBox="1"/>
          <p:nvPr/>
        </p:nvSpPr>
        <p:spPr>
          <a:xfrm>
            <a:off x="6739603" y="3499162"/>
            <a:ext cx="1098378" cy="369332"/>
          </a:xfrm>
          <a:prstGeom prst="rect">
            <a:avLst/>
          </a:prstGeom>
          <a:noFill/>
        </p:spPr>
        <p:txBody>
          <a:bodyPr wrap="none" rtlCol="0">
            <a:spAutoFit/>
          </a:bodyPr>
          <a:lstStyle/>
          <a:p>
            <a:r>
              <a:rPr lang="en-US" dirty="0"/>
              <a:t>Slope = -k</a:t>
            </a:r>
          </a:p>
        </p:txBody>
      </p:sp>
      <p:sp>
        <p:nvSpPr>
          <p:cNvPr id="32" name="TextBox 31">
            <a:extLst>
              <a:ext uri="{FF2B5EF4-FFF2-40B4-BE49-F238E27FC236}">
                <a16:creationId xmlns:a16="http://schemas.microsoft.com/office/drawing/2014/main" id="{6ABA59B4-77E0-2B4B-B2F5-D496878D6E6A}"/>
              </a:ext>
            </a:extLst>
          </p:cNvPr>
          <p:cNvSpPr txBox="1"/>
          <p:nvPr/>
        </p:nvSpPr>
        <p:spPr>
          <a:xfrm>
            <a:off x="2327949" y="4898349"/>
            <a:ext cx="649537" cy="369332"/>
          </a:xfrm>
          <a:prstGeom prst="rect">
            <a:avLst/>
          </a:prstGeom>
          <a:noFill/>
        </p:spPr>
        <p:txBody>
          <a:bodyPr wrap="none" rtlCol="0">
            <a:spAutoFit/>
          </a:bodyPr>
          <a:lstStyle/>
          <a:p>
            <a:r>
              <a:rPr lang="en-US" dirty="0"/>
              <a:t>Time</a:t>
            </a:r>
          </a:p>
        </p:txBody>
      </p:sp>
      <p:sp>
        <p:nvSpPr>
          <p:cNvPr id="21" name="TextBox 20">
            <a:extLst>
              <a:ext uri="{FF2B5EF4-FFF2-40B4-BE49-F238E27FC236}">
                <a16:creationId xmlns:a16="http://schemas.microsoft.com/office/drawing/2014/main" id="{235502BF-4051-8940-B202-4D47C108AF34}"/>
              </a:ext>
            </a:extLst>
          </p:cNvPr>
          <p:cNvSpPr txBox="1"/>
          <p:nvPr/>
        </p:nvSpPr>
        <p:spPr>
          <a:xfrm>
            <a:off x="2122896" y="2470110"/>
            <a:ext cx="1318823" cy="369332"/>
          </a:xfrm>
          <a:prstGeom prst="rect">
            <a:avLst/>
          </a:prstGeom>
          <a:noFill/>
        </p:spPr>
        <p:txBody>
          <a:bodyPr wrap="none" rtlCol="0">
            <a:spAutoFit/>
          </a:bodyPr>
          <a:lstStyle/>
          <a:p>
            <a:r>
              <a:rPr lang="en-US" dirty="0"/>
              <a:t>[A] = [A]</a:t>
            </a:r>
            <a:r>
              <a:rPr lang="en-US" baseline="-25000" dirty="0" err="1"/>
              <a:t>o</a:t>
            </a:r>
            <a:r>
              <a:rPr lang="en-US" dirty="0" err="1"/>
              <a:t>e</a:t>
            </a:r>
            <a:r>
              <a:rPr lang="en-US" baseline="30000" dirty="0"/>
              <a:t>-kt</a:t>
            </a:r>
          </a:p>
        </p:txBody>
      </p:sp>
      <p:sp>
        <p:nvSpPr>
          <p:cNvPr id="33" name="TextBox 32">
            <a:extLst>
              <a:ext uri="{FF2B5EF4-FFF2-40B4-BE49-F238E27FC236}">
                <a16:creationId xmlns:a16="http://schemas.microsoft.com/office/drawing/2014/main" id="{E9114283-65CF-774A-B97E-614BA372AB89}"/>
              </a:ext>
            </a:extLst>
          </p:cNvPr>
          <p:cNvSpPr txBox="1"/>
          <p:nvPr/>
        </p:nvSpPr>
        <p:spPr>
          <a:xfrm>
            <a:off x="5969969" y="2470110"/>
            <a:ext cx="1723998" cy="369332"/>
          </a:xfrm>
          <a:prstGeom prst="rect">
            <a:avLst/>
          </a:prstGeom>
          <a:noFill/>
        </p:spPr>
        <p:txBody>
          <a:bodyPr wrap="none" rtlCol="0">
            <a:spAutoFit/>
          </a:bodyPr>
          <a:lstStyle/>
          <a:p>
            <a:r>
              <a:rPr lang="en-US" dirty="0"/>
              <a:t>ln[A] = ln[A]</a:t>
            </a:r>
            <a:r>
              <a:rPr lang="en-US" baseline="-25000" dirty="0"/>
              <a:t>o </a:t>
            </a:r>
            <a:r>
              <a:rPr lang="en-US" dirty="0"/>
              <a:t>- kt</a:t>
            </a:r>
          </a:p>
        </p:txBody>
      </p:sp>
      <p:sp>
        <p:nvSpPr>
          <p:cNvPr id="22" name="TextBox 21">
            <a:extLst>
              <a:ext uri="{FF2B5EF4-FFF2-40B4-BE49-F238E27FC236}">
                <a16:creationId xmlns:a16="http://schemas.microsoft.com/office/drawing/2014/main" id="{A455075F-C6A4-394D-8C1C-5A6AB22EBADD}"/>
              </a:ext>
            </a:extLst>
          </p:cNvPr>
          <p:cNvSpPr txBox="1"/>
          <p:nvPr/>
        </p:nvSpPr>
        <p:spPr>
          <a:xfrm>
            <a:off x="1826700" y="2107971"/>
            <a:ext cx="1963102" cy="369332"/>
          </a:xfrm>
          <a:prstGeom prst="rect">
            <a:avLst/>
          </a:prstGeom>
          <a:noFill/>
        </p:spPr>
        <p:txBody>
          <a:bodyPr wrap="none" rtlCol="0">
            <a:spAutoFit/>
          </a:bodyPr>
          <a:lstStyle/>
          <a:p>
            <a:r>
              <a:rPr lang="en-US" dirty="0"/>
              <a:t>Integrated rate law</a:t>
            </a:r>
          </a:p>
        </p:txBody>
      </p:sp>
      <p:sp>
        <p:nvSpPr>
          <p:cNvPr id="34" name="TextBox 33">
            <a:extLst>
              <a:ext uri="{FF2B5EF4-FFF2-40B4-BE49-F238E27FC236}">
                <a16:creationId xmlns:a16="http://schemas.microsoft.com/office/drawing/2014/main" id="{5A73A59B-E888-0242-85BD-E80A55E76223}"/>
              </a:ext>
            </a:extLst>
          </p:cNvPr>
          <p:cNvSpPr txBox="1"/>
          <p:nvPr/>
        </p:nvSpPr>
        <p:spPr>
          <a:xfrm>
            <a:off x="5758052" y="2107971"/>
            <a:ext cx="1963102" cy="369332"/>
          </a:xfrm>
          <a:prstGeom prst="rect">
            <a:avLst/>
          </a:prstGeom>
          <a:noFill/>
        </p:spPr>
        <p:txBody>
          <a:bodyPr wrap="none" rtlCol="0">
            <a:spAutoFit/>
          </a:bodyPr>
          <a:lstStyle/>
          <a:p>
            <a:r>
              <a:rPr lang="en-US" dirty="0"/>
              <a:t>Integrated rate law</a:t>
            </a:r>
          </a:p>
        </p:txBody>
      </p:sp>
      <p:sp>
        <p:nvSpPr>
          <p:cNvPr id="42" name="Freeform 41">
            <a:extLst>
              <a:ext uri="{FF2B5EF4-FFF2-40B4-BE49-F238E27FC236}">
                <a16:creationId xmlns:a16="http://schemas.microsoft.com/office/drawing/2014/main" id="{55657ECF-B9A9-464E-B982-A01C83DD42A9}"/>
              </a:ext>
            </a:extLst>
          </p:cNvPr>
          <p:cNvSpPr/>
          <p:nvPr/>
        </p:nvSpPr>
        <p:spPr>
          <a:xfrm>
            <a:off x="1355075" y="2963540"/>
            <a:ext cx="2291508" cy="1663547"/>
          </a:xfrm>
          <a:custGeom>
            <a:avLst/>
            <a:gdLst>
              <a:gd name="connsiteX0" fmla="*/ 0 w 2291508"/>
              <a:gd name="connsiteY0" fmla="*/ 0 h 1663547"/>
              <a:gd name="connsiteX1" fmla="*/ 330506 w 2291508"/>
              <a:gd name="connsiteY1" fmla="*/ 396607 h 1663547"/>
              <a:gd name="connsiteX2" fmla="*/ 782197 w 2291508"/>
              <a:gd name="connsiteY2" fmla="*/ 870332 h 1663547"/>
              <a:gd name="connsiteX3" fmla="*/ 1013551 w 2291508"/>
              <a:gd name="connsiteY3" fmla="*/ 1090669 h 1663547"/>
              <a:gd name="connsiteX4" fmla="*/ 1255923 w 2291508"/>
              <a:gd name="connsiteY4" fmla="*/ 1288973 h 1663547"/>
              <a:gd name="connsiteX5" fmla="*/ 1553378 w 2291508"/>
              <a:gd name="connsiteY5" fmla="*/ 1454226 h 1663547"/>
              <a:gd name="connsiteX6" fmla="*/ 1828800 w 2291508"/>
              <a:gd name="connsiteY6" fmla="*/ 1531344 h 1663547"/>
              <a:gd name="connsiteX7" fmla="*/ 2291508 w 2291508"/>
              <a:gd name="connsiteY7" fmla="*/ 1663547 h 16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508" h="1663547">
                <a:moveTo>
                  <a:pt x="0" y="0"/>
                </a:moveTo>
                <a:cubicBezTo>
                  <a:pt x="100070" y="125776"/>
                  <a:pt x="200140" y="251552"/>
                  <a:pt x="330506" y="396607"/>
                </a:cubicBezTo>
                <a:cubicBezTo>
                  <a:pt x="460872" y="541662"/>
                  <a:pt x="668356" y="754655"/>
                  <a:pt x="782197" y="870332"/>
                </a:cubicBezTo>
                <a:cubicBezTo>
                  <a:pt x="896038" y="986009"/>
                  <a:pt x="934597" y="1020895"/>
                  <a:pt x="1013551" y="1090669"/>
                </a:cubicBezTo>
                <a:cubicBezTo>
                  <a:pt x="1092505" y="1160443"/>
                  <a:pt x="1165952" y="1228380"/>
                  <a:pt x="1255923" y="1288973"/>
                </a:cubicBezTo>
                <a:cubicBezTo>
                  <a:pt x="1345894" y="1349566"/>
                  <a:pt x="1457899" y="1413831"/>
                  <a:pt x="1553378" y="1454226"/>
                </a:cubicBezTo>
                <a:cubicBezTo>
                  <a:pt x="1648857" y="1494621"/>
                  <a:pt x="1828800" y="1531344"/>
                  <a:pt x="1828800" y="1531344"/>
                </a:cubicBezTo>
                <a:lnTo>
                  <a:pt x="2291508" y="1663547"/>
                </a:lnTo>
              </a:path>
            </a:pathLst>
          </a:custGeom>
          <a:ln w="38100"/>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C6D35989-209F-3843-8647-8E33E84D1547}"/>
              </a:ext>
            </a:extLst>
          </p:cNvPr>
          <p:cNvSpPr txBox="1"/>
          <p:nvPr/>
        </p:nvSpPr>
        <p:spPr>
          <a:xfrm>
            <a:off x="2440861" y="895356"/>
            <a:ext cx="3994620" cy="646331"/>
          </a:xfrm>
          <a:prstGeom prst="rect">
            <a:avLst/>
          </a:prstGeom>
          <a:noFill/>
        </p:spPr>
        <p:txBody>
          <a:bodyPr wrap="none" rtlCol="0">
            <a:spAutoFit/>
          </a:bodyPr>
          <a:lstStyle/>
          <a:p>
            <a:r>
              <a:rPr lang="en-US" b="1" dirty="0"/>
              <a:t>      First order: Rate is proportional </a:t>
            </a:r>
          </a:p>
          <a:p>
            <a:r>
              <a:rPr lang="en-US" b="1" dirty="0"/>
              <a:t>to concentration of one of the reactants</a:t>
            </a:r>
          </a:p>
        </p:txBody>
      </p:sp>
    </p:spTree>
    <p:extLst>
      <p:ext uri="{BB962C8B-B14F-4D97-AF65-F5344CB8AC3E}">
        <p14:creationId xmlns:p14="http://schemas.microsoft.com/office/powerpoint/2010/main" val="1859281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735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Experimental Determination of Rate Laws</a:t>
            </a:r>
          </a:p>
        </p:txBody>
      </p:sp>
      <p:grpSp>
        <p:nvGrpSpPr>
          <p:cNvPr id="16" name="Group 15">
            <a:extLst>
              <a:ext uri="{FF2B5EF4-FFF2-40B4-BE49-F238E27FC236}">
                <a16:creationId xmlns:a16="http://schemas.microsoft.com/office/drawing/2014/main" id="{22D393B2-987E-E844-8E57-08EF9F41A4F9}"/>
              </a:ext>
            </a:extLst>
          </p:cNvPr>
          <p:cNvGrpSpPr/>
          <p:nvPr/>
        </p:nvGrpSpPr>
        <p:grpSpPr>
          <a:xfrm>
            <a:off x="1122471" y="989860"/>
            <a:ext cx="6339877" cy="461665"/>
            <a:chOff x="1728398" y="1190343"/>
            <a:chExt cx="6339877" cy="461665"/>
          </a:xfrm>
        </p:grpSpPr>
        <p:sp>
          <p:nvSpPr>
            <p:cNvPr id="2" name="TextBox 1">
              <a:extLst>
                <a:ext uri="{FF2B5EF4-FFF2-40B4-BE49-F238E27FC236}">
                  <a16:creationId xmlns:a16="http://schemas.microsoft.com/office/drawing/2014/main" id="{067E1002-1252-614A-9230-58AC91F5DBBB}"/>
                </a:ext>
              </a:extLst>
            </p:cNvPr>
            <p:cNvSpPr txBox="1"/>
            <p:nvPr/>
          </p:nvSpPr>
          <p:spPr>
            <a:xfrm>
              <a:off x="1728398" y="1190343"/>
              <a:ext cx="6339877" cy="461665"/>
            </a:xfrm>
            <a:prstGeom prst="rect">
              <a:avLst/>
            </a:prstGeom>
            <a:noFill/>
          </p:spPr>
          <p:txBody>
            <a:bodyPr wrap="none" rtlCol="0">
              <a:spAutoFit/>
            </a:bodyPr>
            <a:lstStyle/>
            <a:p>
              <a:r>
                <a:rPr lang="en-US" sz="2400" dirty="0"/>
                <a:t>A  +  B             C    Order of Reaction??  Rate Law??</a:t>
              </a:r>
            </a:p>
          </p:txBody>
        </p:sp>
        <p:cxnSp>
          <p:nvCxnSpPr>
            <p:cNvPr id="13" name="Straight Arrow Connector 12">
              <a:extLst>
                <a:ext uri="{FF2B5EF4-FFF2-40B4-BE49-F238E27FC236}">
                  <a16:creationId xmlns:a16="http://schemas.microsoft.com/office/drawing/2014/main" id="{DE03C34B-37B9-6745-970C-4D0D2F8FCC0F}"/>
                </a:ext>
              </a:extLst>
            </p:cNvPr>
            <p:cNvCxnSpPr/>
            <p:nvPr/>
          </p:nvCxnSpPr>
          <p:spPr>
            <a:xfrm>
              <a:off x="2853094" y="1421176"/>
              <a:ext cx="484742"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grpSp>
      <p:sp>
        <p:nvSpPr>
          <p:cNvPr id="14" name="TextBox 13">
            <a:extLst>
              <a:ext uri="{FF2B5EF4-FFF2-40B4-BE49-F238E27FC236}">
                <a16:creationId xmlns:a16="http://schemas.microsoft.com/office/drawing/2014/main" id="{F5E3338E-024A-6B49-8E9D-88BE74C43F9A}"/>
              </a:ext>
            </a:extLst>
          </p:cNvPr>
          <p:cNvSpPr txBox="1"/>
          <p:nvPr/>
        </p:nvSpPr>
        <p:spPr>
          <a:xfrm>
            <a:off x="1122471" y="2450831"/>
            <a:ext cx="1485791" cy="2031325"/>
          </a:xfrm>
          <a:prstGeom prst="rect">
            <a:avLst/>
          </a:prstGeom>
          <a:noFill/>
        </p:spPr>
        <p:txBody>
          <a:bodyPr wrap="none" rtlCol="0">
            <a:spAutoFit/>
          </a:bodyPr>
          <a:lstStyle/>
          <a:p>
            <a:r>
              <a:rPr lang="en-US" dirty="0"/>
              <a:t>Experiment 1</a:t>
            </a:r>
          </a:p>
          <a:p>
            <a:endParaRPr lang="en-US" dirty="0"/>
          </a:p>
          <a:p>
            <a:r>
              <a:rPr lang="en-US" dirty="0"/>
              <a:t>Experiment 2</a:t>
            </a:r>
          </a:p>
          <a:p>
            <a:endParaRPr lang="en-US" dirty="0"/>
          </a:p>
          <a:p>
            <a:r>
              <a:rPr lang="en-US" dirty="0"/>
              <a:t>Experiment 3</a:t>
            </a:r>
          </a:p>
          <a:p>
            <a:endParaRPr lang="en-US" dirty="0"/>
          </a:p>
          <a:p>
            <a:r>
              <a:rPr lang="en-US" dirty="0"/>
              <a:t>Experiment 4</a:t>
            </a:r>
          </a:p>
        </p:txBody>
      </p:sp>
      <p:sp>
        <p:nvSpPr>
          <p:cNvPr id="15" name="TextBox 14">
            <a:extLst>
              <a:ext uri="{FF2B5EF4-FFF2-40B4-BE49-F238E27FC236}">
                <a16:creationId xmlns:a16="http://schemas.microsoft.com/office/drawing/2014/main" id="{71094080-01E7-A541-98A4-35BF31D7CB33}"/>
              </a:ext>
            </a:extLst>
          </p:cNvPr>
          <p:cNvSpPr txBox="1"/>
          <p:nvPr/>
        </p:nvSpPr>
        <p:spPr>
          <a:xfrm>
            <a:off x="3371165" y="2081499"/>
            <a:ext cx="458780" cy="369332"/>
          </a:xfrm>
          <a:prstGeom prst="rect">
            <a:avLst/>
          </a:prstGeom>
          <a:noFill/>
        </p:spPr>
        <p:txBody>
          <a:bodyPr wrap="none" rtlCol="0">
            <a:spAutoFit/>
          </a:bodyPr>
          <a:lstStyle/>
          <a:p>
            <a:r>
              <a:rPr lang="en-US" dirty="0"/>
              <a:t>[A]</a:t>
            </a:r>
          </a:p>
        </p:txBody>
      </p:sp>
      <p:sp>
        <p:nvSpPr>
          <p:cNvPr id="22" name="TextBox 21">
            <a:extLst>
              <a:ext uri="{FF2B5EF4-FFF2-40B4-BE49-F238E27FC236}">
                <a16:creationId xmlns:a16="http://schemas.microsoft.com/office/drawing/2014/main" id="{5127C68E-0761-A047-859C-9CF6224831AA}"/>
              </a:ext>
            </a:extLst>
          </p:cNvPr>
          <p:cNvSpPr txBox="1"/>
          <p:nvPr/>
        </p:nvSpPr>
        <p:spPr>
          <a:xfrm>
            <a:off x="4933724" y="2081499"/>
            <a:ext cx="450764" cy="369332"/>
          </a:xfrm>
          <a:prstGeom prst="rect">
            <a:avLst/>
          </a:prstGeom>
          <a:noFill/>
        </p:spPr>
        <p:txBody>
          <a:bodyPr wrap="none" rtlCol="0">
            <a:spAutoFit/>
          </a:bodyPr>
          <a:lstStyle/>
          <a:p>
            <a:r>
              <a:rPr lang="en-US" dirty="0"/>
              <a:t>[B]</a:t>
            </a:r>
          </a:p>
        </p:txBody>
      </p:sp>
      <p:sp>
        <p:nvSpPr>
          <p:cNvPr id="17" name="TextBox 16">
            <a:extLst>
              <a:ext uri="{FF2B5EF4-FFF2-40B4-BE49-F238E27FC236}">
                <a16:creationId xmlns:a16="http://schemas.microsoft.com/office/drawing/2014/main" id="{058E63BB-D725-0F45-B792-2328718BA7BA}"/>
              </a:ext>
            </a:extLst>
          </p:cNvPr>
          <p:cNvSpPr txBox="1"/>
          <p:nvPr/>
        </p:nvSpPr>
        <p:spPr>
          <a:xfrm>
            <a:off x="3081123" y="2447178"/>
            <a:ext cx="1027845" cy="369332"/>
          </a:xfrm>
          <a:prstGeom prst="rect">
            <a:avLst/>
          </a:prstGeom>
          <a:noFill/>
        </p:spPr>
        <p:txBody>
          <a:bodyPr wrap="none" rtlCol="0">
            <a:spAutoFit/>
          </a:bodyPr>
          <a:lstStyle/>
          <a:p>
            <a:r>
              <a:rPr lang="en-US" dirty="0"/>
              <a:t>0.40 mM</a:t>
            </a:r>
          </a:p>
        </p:txBody>
      </p:sp>
      <p:sp>
        <p:nvSpPr>
          <p:cNvPr id="29" name="TextBox 28">
            <a:extLst>
              <a:ext uri="{FF2B5EF4-FFF2-40B4-BE49-F238E27FC236}">
                <a16:creationId xmlns:a16="http://schemas.microsoft.com/office/drawing/2014/main" id="{84CA3086-FFDE-694E-9E5B-F43CBD640ECB}"/>
              </a:ext>
            </a:extLst>
          </p:cNvPr>
          <p:cNvSpPr txBox="1"/>
          <p:nvPr/>
        </p:nvSpPr>
        <p:spPr>
          <a:xfrm>
            <a:off x="3081123" y="3567835"/>
            <a:ext cx="1027845" cy="369332"/>
          </a:xfrm>
          <a:prstGeom prst="rect">
            <a:avLst/>
          </a:prstGeom>
          <a:noFill/>
        </p:spPr>
        <p:txBody>
          <a:bodyPr wrap="none" rtlCol="0">
            <a:spAutoFit/>
          </a:bodyPr>
          <a:lstStyle/>
          <a:p>
            <a:r>
              <a:rPr lang="en-US" dirty="0"/>
              <a:t>0.80 mM</a:t>
            </a:r>
          </a:p>
        </p:txBody>
      </p:sp>
      <p:sp>
        <p:nvSpPr>
          <p:cNvPr id="30" name="TextBox 29">
            <a:extLst>
              <a:ext uri="{FF2B5EF4-FFF2-40B4-BE49-F238E27FC236}">
                <a16:creationId xmlns:a16="http://schemas.microsoft.com/office/drawing/2014/main" id="{D3CFCAD6-7510-E14A-BBDA-0A815A86B204}"/>
              </a:ext>
            </a:extLst>
          </p:cNvPr>
          <p:cNvSpPr txBox="1"/>
          <p:nvPr/>
        </p:nvSpPr>
        <p:spPr>
          <a:xfrm>
            <a:off x="3081123" y="4112824"/>
            <a:ext cx="1027845" cy="369332"/>
          </a:xfrm>
          <a:prstGeom prst="rect">
            <a:avLst/>
          </a:prstGeom>
          <a:noFill/>
        </p:spPr>
        <p:txBody>
          <a:bodyPr wrap="none" rtlCol="0">
            <a:spAutoFit/>
          </a:bodyPr>
          <a:lstStyle/>
          <a:p>
            <a:r>
              <a:rPr lang="en-US" dirty="0"/>
              <a:t>0.40 mM</a:t>
            </a:r>
          </a:p>
        </p:txBody>
      </p:sp>
      <p:sp>
        <p:nvSpPr>
          <p:cNvPr id="32" name="TextBox 31">
            <a:extLst>
              <a:ext uri="{FF2B5EF4-FFF2-40B4-BE49-F238E27FC236}">
                <a16:creationId xmlns:a16="http://schemas.microsoft.com/office/drawing/2014/main" id="{92A26DBF-369D-F342-AB8F-5563BD13AB0D}"/>
              </a:ext>
            </a:extLst>
          </p:cNvPr>
          <p:cNvSpPr txBox="1"/>
          <p:nvPr/>
        </p:nvSpPr>
        <p:spPr>
          <a:xfrm>
            <a:off x="3081123" y="3034080"/>
            <a:ext cx="1027845" cy="369332"/>
          </a:xfrm>
          <a:prstGeom prst="rect">
            <a:avLst/>
          </a:prstGeom>
          <a:noFill/>
        </p:spPr>
        <p:txBody>
          <a:bodyPr wrap="none" rtlCol="0">
            <a:spAutoFit/>
          </a:bodyPr>
          <a:lstStyle/>
          <a:p>
            <a:r>
              <a:rPr lang="en-US" dirty="0"/>
              <a:t>0.80 mM</a:t>
            </a:r>
          </a:p>
        </p:txBody>
      </p:sp>
      <p:sp>
        <p:nvSpPr>
          <p:cNvPr id="33" name="TextBox 32">
            <a:extLst>
              <a:ext uri="{FF2B5EF4-FFF2-40B4-BE49-F238E27FC236}">
                <a16:creationId xmlns:a16="http://schemas.microsoft.com/office/drawing/2014/main" id="{5AECD656-5B5B-7E4D-B3D0-714648076F3C}"/>
              </a:ext>
            </a:extLst>
          </p:cNvPr>
          <p:cNvSpPr txBox="1"/>
          <p:nvPr/>
        </p:nvSpPr>
        <p:spPr>
          <a:xfrm>
            <a:off x="4578726" y="2464741"/>
            <a:ext cx="1027845" cy="369332"/>
          </a:xfrm>
          <a:prstGeom prst="rect">
            <a:avLst/>
          </a:prstGeom>
          <a:noFill/>
        </p:spPr>
        <p:txBody>
          <a:bodyPr wrap="none" rtlCol="0">
            <a:spAutoFit/>
          </a:bodyPr>
          <a:lstStyle/>
          <a:p>
            <a:r>
              <a:rPr lang="en-US" dirty="0"/>
              <a:t>0.40 mM</a:t>
            </a:r>
          </a:p>
        </p:txBody>
      </p:sp>
      <p:sp>
        <p:nvSpPr>
          <p:cNvPr id="18" name="TextBox 17">
            <a:extLst>
              <a:ext uri="{FF2B5EF4-FFF2-40B4-BE49-F238E27FC236}">
                <a16:creationId xmlns:a16="http://schemas.microsoft.com/office/drawing/2014/main" id="{031D0FF0-ECCF-5442-9436-4BC5FB759C8F}"/>
              </a:ext>
            </a:extLst>
          </p:cNvPr>
          <p:cNvSpPr txBox="1"/>
          <p:nvPr/>
        </p:nvSpPr>
        <p:spPr>
          <a:xfrm>
            <a:off x="6171807" y="2134450"/>
            <a:ext cx="2211055" cy="369332"/>
          </a:xfrm>
          <a:prstGeom prst="rect">
            <a:avLst/>
          </a:prstGeom>
          <a:noFill/>
        </p:spPr>
        <p:txBody>
          <a:bodyPr wrap="none" rtlCol="0">
            <a:spAutoFit/>
          </a:bodyPr>
          <a:lstStyle/>
          <a:p>
            <a:r>
              <a:rPr lang="en-US" dirty="0"/>
              <a:t>Initial Rate (mM/min)</a:t>
            </a:r>
          </a:p>
        </p:txBody>
      </p:sp>
      <p:sp>
        <p:nvSpPr>
          <p:cNvPr id="34" name="TextBox 33">
            <a:extLst>
              <a:ext uri="{FF2B5EF4-FFF2-40B4-BE49-F238E27FC236}">
                <a16:creationId xmlns:a16="http://schemas.microsoft.com/office/drawing/2014/main" id="{13B401C0-B7A4-E549-A57F-8467C75B2075}"/>
              </a:ext>
            </a:extLst>
          </p:cNvPr>
          <p:cNvSpPr txBox="1"/>
          <p:nvPr/>
        </p:nvSpPr>
        <p:spPr>
          <a:xfrm>
            <a:off x="6626948" y="2464741"/>
            <a:ext cx="593432" cy="369332"/>
          </a:xfrm>
          <a:prstGeom prst="rect">
            <a:avLst/>
          </a:prstGeom>
          <a:noFill/>
        </p:spPr>
        <p:txBody>
          <a:bodyPr wrap="none" rtlCol="0">
            <a:spAutoFit/>
          </a:bodyPr>
          <a:lstStyle/>
          <a:p>
            <a:r>
              <a:rPr lang="en-US" dirty="0"/>
              <a:t>.009</a:t>
            </a:r>
          </a:p>
        </p:txBody>
      </p:sp>
      <p:sp>
        <p:nvSpPr>
          <p:cNvPr id="35" name="TextBox 34">
            <a:extLst>
              <a:ext uri="{FF2B5EF4-FFF2-40B4-BE49-F238E27FC236}">
                <a16:creationId xmlns:a16="http://schemas.microsoft.com/office/drawing/2014/main" id="{9C05F819-8829-9945-800B-F11C8D004CA8}"/>
              </a:ext>
            </a:extLst>
          </p:cNvPr>
          <p:cNvSpPr txBox="1"/>
          <p:nvPr/>
        </p:nvSpPr>
        <p:spPr>
          <a:xfrm>
            <a:off x="4578726" y="4112824"/>
            <a:ext cx="1027845" cy="369332"/>
          </a:xfrm>
          <a:prstGeom prst="rect">
            <a:avLst/>
          </a:prstGeom>
          <a:noFill/>
        </p:spPr>
        <p:txBody>
          <a:bodyPr wrap="none" rtlCol="0">
            <a:spAutoFit/>
          </a:bodyPr>
          <a:lstStyle/>
          <a:p>
            <a:r>
              <a:rPr lang="en-US" dirty="0"/>
              <a:t>0.80 mM</a:t>
            </a:r>
          </a:p>
        </p:txBody>
      </p:sp>
      <p:sp>
        <p:nvSpPr>
          <p:cNvPr id="36" name="TextBox 35">
            <a:extLst>
              <a:ext uri="{FF2B5EF4-FFF2-40B4-BE49-F238E27FC236}">
                <a16:creationId xmlns:a16="http://schemas.microsoft.com/office/drawing/2014/main" id="{970CFF03-D6B1-C748-BDB4-B8EE0660B9BE}"/>
              </a:ext>
            </a:extLst>
          </p:cNvPr>
          <p:cNvSpPr txBox="1"/>
          <p:nvPr/>
        </p:nvSpPr>
        <p:spPr>
          <a:xfrm>
            <a:off x="6626948" y="4101807"/>
            <a:ext cx="593432" cy="369332"/>
          </a:xfrm>
          <a:prstGeom prst="rect">
            <a:avLst/>
          </a:prstGeom>
          <a:noFill/>
        </p:spPr>
        <p:txBody>
          <a:bodyPr wrap="none" rtlCol="0">
            <a:spAutoFit/>
          </a:bodyPr>
          <a:lstStyle/>
          <a:p>
            <a:r>
              <a:rPr lang="en-US" dirty="0"/>
              <a:t>.009</a:t>
            </a:r>
          </a:p>
        </p:txBody>
      </p:sp>
      <p:sp>
        <p:nvSpPr>
          <p:cNvPr id="19" name="TextBox 18">
            <a:extLst>
              <a:ext uri="{FF2B5EF4-FFF2-40B4-BE49-F238E27FC236}">
                <a16:creationId xmlns:a16="http://schemas.microsoft.com/office/drawing/2014/main" id="{CFB0BE8F-7DEB-6844-8571-C000F6F2FF45}"/>
              </a:ext>
            </a:extLst>
          </p:cNvPr>
          <p:cNvSpPr txBox="1"/>
          <p:nvPr/>
        </p:nvSpPr>
        <p:spPr>
          <a:xfrm>
            <a:off x="2731909" y="1581846"/>
            <a:ext cx="3246658" cy="369332"/>
          </a:xfrm>
          <a:prstGeom prst="rect">
            <a:avLst/>
          </a:prstGeom>
          <a:noFill/>
        </p:spPr>
        <p:txBody>
          <a:bodyPr wrap="none" rtlCol="0">
            <a:spAutoFit/>
          </a:bodyPr>
          <a:lstStyle/>
          <a:p>
            <a:r>
              <a:rPr lang="en-US" b="1" dirty="0">
                <a:solidFill>
                  <a:srgbClr val="FF0000"/>
                </a:solidFill>
              </a:rPr>
              <a:t>General Rate Law = r = k[A]</a:t>
            </a:r>
            <a:r>
              <a:rPr lang="en-US" b="1" baseline="30000" dirty="0">
                <a:solidFill>
                  <a:srgbClr val="FF0000"/>
                </a:solidFill>
              </a:rPr>
              <a:t>m</a:t>
            </a:r>
            <a:r>
              <a:rPr lang="en-US" b="1" dirty="0">
                <a:solidFill>
                  <a:srgbClr val="FF0000"/>
                </a:solidFill>
              </a:rPr>
              <a:t>[B]</a:t>
            </a:r>
            <a:r>
              <a:rPr lang="en-US" b="1" baseline="30000" dirty="0">
                <a:solidFill>
                  <a:srgbClr val="FF0000"/>
                </a:solidFill>
              </a:rPr>
              <a:t>n</a:t>
            </a:r>
            <a:endParaRPr lang="en-US" b="1" dirty="0">
              <a:solidFill>
                <a:srgbClr val="FF0000"/>
              </a:solidFill>
            </a:endParaRPr>
          </a:p>
        </p:txBody>
      </p:sp>
      <p:sp>
        <p:nvSpPr>
          <p:cNvPr id="37" name="TextBox 36">
            <a:extLst>
              <a:ext uri="{FF2B5EF4-FFF2-40B4-BE49-F238E27FC236}">
                <a16:creationId xmlns:a16="http://schemas.microsoft.com/office/drawing/2014/main" id="{6C049433-A167-7E43-81E0-870D1D3915E3}"/>
              </a:ext>
            </a:extLst>
          </p:cNvPr>
          <p:cNvSpPr txBox="1"/>
          <p:nvPr/>
        </p:nvSpPr>
        <p:spPr>
          <a:xfrm>
            <a:off x="4578726" y="3599308"/>
            <a:ext cx="1027845" cy="369332"/>
          </a:xfrm>
          <a:prstGeom prst="rect">
            <a:avLst/>
          </a:prstGeom>
          <a:noFill/>
        </p:spPr>
        <p:txBody>
          <a:bodyPr wrap="none" rtlCol="0">
            <a:spAutoFit/>
          </a:bodyPr>
          <a:lstStyle/>
          <a:p>
            <a:r>
              <a:rPr lang="en-US" dirty="0"/>
              <a:t>0.40 mM</a:t>
            </a:r>
          </a:p>
        </p:txBody>
      </p:sp>
      <p:sp>
        <p:nvSpPr>
          <p:cNvPr id="38" name="TextBox 37">
            <a:extLst>
              <a:ext uri="{FF2B5EF4-FFF2-40B4-BE49-F238E27FC236}">
                <a16:creationId xmlns:a16="http://schemas.microsoft.com/office/drawing/2014/main" id="{999920AE-BE16-B249-A4F1-E4F7A0A4677D}"/>
              </a:ext>
            </a:extLst>
          </p:cNvPr>
          <p:cNvSpPr txBox="1"/>
          <p:nvPr/>
        </p:nvSpPr>
        <p:spPr>
          <a:xfrm>
            <a:off x="4578726" y="3024707"/>
            <a:ext cx="1027845" cy="369332"/>
          </a:xfrm>
          <a:prstGeom prst="rect">
            <a:avLst/>
          </a:prstGeom>
          <a:noFill/>
        </p:spPr>
        <p:txBody>
          <a:bodyPr wrap="none" rtlCol="0">
            <a:spAutoFit/>
          </a:bodyPr>
          <a:lstStyle/>
          <a:p>
            <a:r>
              <a:rPr lang="en-US" dirty="0"/>
              <a:t>0.20 mM</a:t>
            </a:r>
          </a:p>
        </p:txBody>
      </p:sp>
      <p:cxnSp>
        <p:nvCxnSpPr>
          <p:cNvPr id="21" name="Straight Connector 20">
            <a:extLst>
              <a:ext uri="{FF2B5EF4-FFF2-40B4-BE49-F238E27FC236}">
                <a16:creationId xmlns:a16="http://schemas.microsoft.com/office/drawing/2014/main" id="{DA30ABB5-C383-1C47-B2CE-DDA889EA31BA}"/>
              </a:ext>
            </a:extLst>
          </p:cNvPr>
          <p:cNvCxnSpPr>
            <a:cxnSpLocks/>
          </p:cNvCxnSpPr>
          <p:nvPr/>
        </p:nvCxnSpPr>
        <p:spPr>
          <a:xfrm>
            <a:off x="1122471" y="2447178"/>
            <a:ext cx="7173231" cy="22034"/>
          </a:xfrm>
          <a:prstGeom prst="line">
            <a:avLst/>
          </a:prstGeom>
          <a:effectLst/>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D4198093-4618-D849-8BCA-9F6621B5355B}"/>
              </a:ext>
            </a:extLst>
          </p:cNvPr>
          <p:cNvSpPr txBox="1"/>
          <p:nvPr/>
        </p:nvSpPr>
        <p:spPr>
          <a:xfrm>
            <a:off x="6626948" y="3632562"/>
            <a:ext cx="593432" cy="369332"/>
          </a:xfrm>
          <a:prstGeom prst="rect">
            <a:avLst/>
          </a:prstGeom>
          <a:noFill/>
        </p:spPr>
        <p:txBody>
          <a:bodyPr wrap="none" rtlCol="0">
            <a:spAutoFit/>
          </a:bodyPr>
          <a:lstStyle/>
          <a:p>
            <a:r>
              <a:rPr lang="en-US" dirty="0"/>
              <a:t>.036</a:t>
            </a:r>
          </a:p>
        </p:txBody>
      </p:sp>
      <p:sp>
        <p:nvSpPr>
          <p:cNvPr id="40" name="TextBox 39">
            <a:extLst>
              <a:ext uri="{FF2B5EF4-FFF2-40B4-BE49-F238E27FC236}">
                <a16:creationId xmlns:a16="http://schemas.microsoft.com/office/drawing/2014/main" id="{C528FABC-E3EB-744C-9018-048EE4E9EE6E}"/>
              </a:ext>
            </a:extLst>
          </p:cNvPr>
          <p:cNvSpPr txBox="1"/>
          <p:nvPr/>
        </p:nvSpPr>
        <p:spPr>
          <a:xfrm>
            <a:off x="6626948" y="3034080"/>
            <a:ext cx="593432" cy="369332"/>
          </a:xfrm>
          <a:prstGeom prst="rect">
            <a:avLst/>
          </a:prstGeom>
          <a:noFill/>
        </p:spPr>
        <p:txBody>
          <a:bodyPr wrap="none" rtlCol="0">
            <a:spAutoFit/>
          </a:bodyPr>
          <a:lstStyle/>
          <a:p>
            <a:r>
              <a:rPr lang="en-US" dirty="0"/>
              <a:t>.036</a:t>
            </a:r>
          </a:p>
        </p:txBody>
      </p:sp>
      <p:sp>
        <p:nvSpPr>
          <p:cNvPr id="41" name="TextBox 40">
            <a:extLst>
              <a:ext uri="{FF2B5EF4-FFF2-40B4-BE49-F238E27FC236}">
                <a16:creationId xmlns:a16="http://schemas.microsoft.com/office/drawing/2014/main" id="{D934D12D-E41C-724E-9F7B-E4F144263527}"/>
              </a:ext>
            </a:extLst>
          </p:cNvPr>
          <p:cNvSpPr txBox="1"/>
          <p:nvPr/>
        </p:nvSpPr>
        <p:spPr>
          <a:xfrm>
            <a:off x="1432193" y="5056742"/>
            <a:ext cx="2039533" cy="369332"/>
          </a:xfrm>
          <a:prstGeom prst="rect">
            <a:avLst/>
          </a:prstGeom>
          <a:noFill/>
        </p:spPr>
        <p:txBody>
          <a:bodyPr wrap="none" rtlCol="0">
            <a:spAutoFit/>
          </a:bodyPr>
          <a:lstStyle/>
          <a:p>
            <a:r>
              <a:rPr lang="en-US" dirty="0"/>
              <a:t>Rate 1 = k[A</a:t>
            </a:r>
            <a:r>
              <a:rPr lang="en-US" baseline="-25000" dirty="0"/>
              <a:t>1</a:t>
            </a:r>
            <a:r>
              <a:rPr lang="en-US" dirty="0"/>
              <a:t>]</a:t>
            </a:r>
            <a:r>
              <a:rPr lang="en-US" baseline="30000" dirty="0"/>
              <a:t>m </a:t>
            </a:r>
            <a:r>
              <a:rPr lang="en-US" dirty="0"/>
              <a:t>[B</a:t>
            </a:r>
            <a:r>
              <a:rPr lang="en-US" baseline="-25000" dirty="0"/>
              <a:t>1</a:t>
            </a:r>
            <a:r>
              <a:rPr lang="en-US" dirty="0"/>
              <a:t>]</a:t>
            </a:r>
            <a:r>
              <a:rPr lang="en-US" baseline="30000" dirty="0"/>
              <a:t>n</a:t>
            </a:r>
            <a:endParaRPr lang="en-US" dirty="0"/>
          </a:p>
        </p:txBody>
      </p:sp>
      <p:sp>
        <p:nvSpPr>
          <p:cNvPr id="42" name="TextBox 41">
            <a:extLst>
              <a:ext uri="{FF2B5EF4-FFF2-40B4-BE49-F238E27FC236}">
                <a16:creationId xmlns:a16="http://schemas.microsoft.com/office/drawing/2014/main" id="{45DCF77D-094F-2A4C-8F27-DF5661B8C9B3}"/>
              </a:ext>
            </a:extLst>
          </p:cNvPr>
          <p:cNvSpPr txBox="1"/>
          <p:nvPr/>
        </p:nvSpPr>
        <p:spPr>
          <a:xfrm>
            <a:off x="1469771" y="5405831"/>
            <a:ext cx="2039533" cy="369332"/>
          </a:xfrm>
          <a:prstGeom prst="rect">
            <a:avLst/>
          </a:prstGeom>
          <a:noFill/>
        </p:spPr>
        <p:txBody>
          <a:bodyPr wrap="none" rtlCol="0">
            <a:spAutoFit/>
          </a:bodyPr>
          <a:lstStyle/>
          <a:p>
            <a:r>
              <a:rPr lang="en-US" dirty="0"/>
              <a:t>Rate 3 = k[A</a:t>
            </a:r>
            <a:r>
              <a:rPr lang="en-US" baseline="-25000" dirty="0"/>
              <a:t>3</a:t>
            </a:r>
            <a:r>
              <a:rPr lang="en-US" dirty="0"/>
              <a:t>]</a:t>
            </a:r>
            <a:r>
              <a:rPr lang="en-US" baseline="30000" dirty="0"/>
              <a:t>m </a:t>
            </a:r>
            <a:r>
              <a:rPr lang="en-US" dirty="0"/>
              <a:t>[B</a:t>
            </a:r>
            <a:r>
              <a:rPr lang="en-US" baseline="-25000" dirty="0"/>
              <a:t>3</a:t>
            </a:r>
            <a:r>
              <a:rPr lang="en-US" dirty="0"/>
              <a:t>]</a:t>
            </a:r>
            <a:r>
              <a:rPr lang="en-US" baseline="30000" dirty="0"/>
              <a:t>n</a:t>
            </a:r>
            <a:endParaRPr lang="en-US" dirty="0"/>
          </a:p>
        </p:txBody>
      </p:sp>
      <p:cxnSp>
        <p:nvCxnSpPr>
          <p:cNvPr id="43" name="Straight Connector 42">
            <a:extLst>
              <a:ext uri="{FF2B5EF4-FFF2-40B4-BE49-F238E27FC236}">
                <a16:creationId xmlns:a16="http://schemas.microsoft.com/office/drawing/2014/main" id="{E4F52828-A059-7742-9402-D02FE7845037}"/>
              </a:ext>
            </a:extLst>
          </p:cNvPr>
          <p:cNvCxnSpPr>
            <a:cxnSpLocks/>
          </p:cNvCxnSpPr>
          <p:nvPr/>
        </p:nvCxnSpPr>
        <p:spPr>
          <a:xfrm>
            <a:off x="1469771" y="5405423"/>
            <a:ext cx="2001955" cy="16180"/>
          </a:xfrm>
          <a:prstGeom prst="line">
            <a:avLst/>
          </a:prstGeom>
          <a:effectLst/>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DCCFF66A-A6AD-4E46-BDFD-16A71055DBEF}"/>
              </a:ext>
            </a:extLst>
          </p:cNvPr>
          <p:cNvSpPr txBox="1"/>
          <p:nvPr/>
        </p:nvSpPr>
        <p:spPr>
          <a:xfrm>
            <a:off x="3956722" y="5091488"/>
            <a:ext cx="1358064" cy="369332"/>
          </a:xfrm>
          <a:prstGeom prst="rect">
            <a:avLst/>
          </a:prstGeom>
          <a:noFill/>
        </p:spPr>
        <p:txBody>
          <a:bodyPr wrap="none" rtlCol="0">
            <a:spAutoFit/>
          </a:bodyPr>
          <a:lstStyle/>
          <a:p>
            <a:r>
              <a:rPr lang="en-US" dirty="0"/>
              <a:t>k[0.4]</a:t>
            </a:r>
            <a:r>
              <a:rPr lang="en-US" baseline="30000" dirty="0"/>
              <a:t>m</a:t>
            </a:r>
            <a:r>
              <a:rPr lang="en-US" dirty="0"/>
              <a:t>[0.4]</a:t>
            </a:r>
            <a:r>
              <a:rPr lang="en-US" baseline="30000" dirty="0"/>
              <a:t>n</a:t>
            </a:r>
            <a:endParaRPr lang="en-US" dirty="0"/>
          </a:p>
        </p:txBody>
      </p:sp>
      <p:sp>
        <p:nvSpPr>
          <p:cNvPr id="46" name="TextBox 45">
            <a:extLst>
              <a:ext uri="{FF2B5EF4-FFF2-40B4-BE49-F238E27FC236}">
                <a16:creationId xmlns:a16="http://schemas.microsoft.com/office/drawing/2014/main" id="{3008C3AF-47CD-8B45-9531-013C421BE674}"/>
              </a:ext>
            </a:extLst>
          </p:cNvPr>
          <p:cNvSpPr txBox="1"/>
          <p:nvPr/>
        </p:nvSpPr>
        <p:spPr>
          <a:xfrm>
            <a:off x="3956722" y="5450329"/>
            <a:ext cx="1358064" cy="369332"/>
          </a:xfrm>
          <a:prstGeom prst="rect">
            <a:avLst/>
          </a:prstGeom>
          <a:noFill/>
        </p:spPr>
        <p:txBody>
          <a:bodyPr wrap="none" rtlCol="0">
            <a:spAutoFit/>
          </a:bodyPr>
          <a:lstStyle/>
          <a:p>
            <a:r>
              <a:rPr lang="en-US" dirty="0"/>
              <a:t>k[0.8]</a:t>
            </a:r>
            <a:r>
              <a:rPr lang="en-US" baseline="30000" dirty="0"/>
              <a:t>m</a:t>
            </a:r>
            <a:r>
              <a:rPr lang="en-US" dirty="0"/>
              <a:t>[0.4]</a:t>
            </a:r>
            <a:r>
              <a:rPr lang="en-US" baseline="30000" dirty="0"/>
              <a:t>n</a:t>
            </a:r>
            <a:endParaRPr lang="en-US" dirty="0"/>
          </a:p>
        </p:txBody>
      </p:sp>
      <p:cxnSp>
        <p:nvCxnSpPr>
          <p:cNvPr id="47" name="Straight Connector 46">
            <a:extLst>
              <a:ext uri="{FF2B5EF4-FFF2-40B4-BE49-F238E27FC236}">
                <a16:creationId xmlns:a16="http://schemas.microsoft.com/office/drawing/2014/main" id="{1AEA101E-CE4A-9D4B-B383-D75F3D6D7E49}"/>
              </a:ext>
            </a:extLst>
          </p:cNvPr>
          <p:cNvCxnSpPr>
            <a:cxnSpLocks/>
          </p:cNvCxnSpPr>
          <p:nvPr/>
        </p:nvCxnSpPr>
        <p:spPr>
          <a:xfrm>
            <a:off x="3923412" y="5437565"/>
            <a:ext cx="1208328" cy="12764"/>
          </a:xfrm>
          <a:prstGeom prst="line">
            <a:avLst/>
          </a:prstGeom>
          <a:effectLst/>
        </p:spPr>
        <p:style>
          <a:lnRef idx="2">
            <a:schemeClr val="dk1"/>
          </a:lnRef>
          <a:fillRef idx="0">
            <a:schemeClr val="dk1"/>
          </a:fillRef>
          <a:effectRef idx="1">
            <a:schemeClr val="dk1"/>
          </a:effectRef>
          <a:fontRef idx="minor">
            <a:schemeClr val="tx1"/>
          </a:fontRef>
        </p:style>
      </p:cxnSp>
      <p:sp>
        <p:nvSpPr>
          <p:cNvPr id="49" name="TextBox 48">
            <a:extLst>
              <a:ext uri="{FF2B5EF4-FFF2-40B4-BE49-F238E27FC236}">
                <a16:creationId xmlns:a16="http://schemas.microsoft.com/office/drawing/2014/main" id="{59B7AE0F-9BEC-8547-9344-B2D33F20438A}"/>
              </a:ext>
            </a:extLst>
          </p:cNvPr>
          <p:cNvSpPr txBox="1"/>
          <p:nvPr/>
        </p:nvSpPr>
        <p:spPr>
          <a:xfrm>
            <a:off x="3595045" y="5260735"/>
            <a:ext cx="300082" cy="369332"/>
          </a:xfrm>
          <a:prstGeom prst="rect">
            <a:avLst/>
          </a:prstGeom>
          <a:noFill/>
        </p:spPr>
        <p:txBody>
          <a:bodyPr wrap="none" rtlCol="0">
            <a:spAutoFit/>
          </a:bodyPr>
          <a:lstStyle/>
          <a:p>
            <a:r>
              <a:rPr lang="en-US" dirty="0"/>
              <a:t>=</a:t>
            </a:r>
          </a:p>
        </p:txBody>
      </p:sp>
      <p:sp>
        <p:nvSpPr>
          <p:cNvPr id="50" name="TextBox 49">
            <a:extLst>
              <a:ext uri="{FF2B5EF4-FFF2-40B4-BE49-F238E27FC236}">
                <a16:creationId xmlns:a16="http://schemas.microsoft.com/office/drawing/2014/main" id="{1BF52586-03D8-704E-BD9A-A52F7F85E450}"/>
              </a:ext>
            </a:extLst>
          </p:cNvPr>
          <p:cNvSpPr txBox="1"/>
          <p:nvPr/>
        </p:nvSpPr>
        <p:spPr>
          <a:xfrm>
            <a:off x="5300549" y="5260735"/>
            <a:ext cx="300082" cy="369332"/>
          </a:xfrm>
          <a:prstGeom prst="rect">
            <a:avLst/>
          </a:prstGeom>
          <a:noFill/>
        </p:spPr>
        <p:txBody>
          <a:bodyPr wrap="none" rtlCol="0">
            <a:spAutoFit/>
          </a:bodyPr>
          <a:lstStyle/>
          <a:p>
            <a:r>
              <a:rPr lang="en-US" dirty="0"/>
              <a:t>=</a:t>
            </a:r>
          </a:p>
        </p:txBody>
      </p:sp>
      <p:sp>
        <p:nvSpPr>
          <p:cNvPr id="51" name="TextBox 50">
            <a:extLst>
              <a:ext uri="{FF2B5EF4-FFF2-40B4-BE49-F238E27FC236}">
                <a16:creationId xmlns:a16="http://schemas.microsoft.com/office/drawing/2014/main" id="{61C10EE3-90ED-384C-951D-A96EEABC9368}"/>
              </a:ext>
            </a:extLst>
          </p:cNvPr>
          <p:cNvSpPr txBox="1"/>
          <p:nvPr/>
        </p:nvSpPr>
        <p:spPr>
          <a:xfrm>
            <a:off x="5681851" y="5160008"/>
            <a:ext cx="593432" cy="369332"/>
          </a:xfrm>
          <a:prstGeom prst="rect">
            <a:avLst/>
          </a:prstGeom>
          <a:noFill/>
        </p:spPr>
        <p:txBody>
          <a:bodyPr wrap="none" rtlCol="0">
            <a:spAutoFit/>
          </a:bodyPr>
          <a:lstStyle/>
          <a:p>
            <a:r>
              <a:rPr lang="en-US" dirty="0"/>
              <a:t>.009</a:t>
            </a:r>
          </a:p>
        </p:txBody>
      </p:sp>
      <p:cxnSp>
        <p:nvCxnSpPr>
          <p:cNvPr id="52" name="Straight Connector 51">
            <a:extLst>
              <a:ext uri="{FF2B5EF4-FFF2-40B4-BE49-F238E27FC236}">
                <a16:creationId xmlns:a16="http://schemas.microsoft.com/office/drawing/2014/main" id="{477BAA93-941F-F84B-A7F9-E3637144AFB0}"/>
              </a:ext>
            </a:extLst>
          </p:cNvPr>
          <p:cNvCxnSpPr>
            <a:cxnSpLocks/>
          </p:cNvCxnSpPr>
          <p:nvPr/>
        </p:nvCxnSpPr>
        <p:spPr>
          <a:xfrm>
            <a:off x="5724086" y="5460820"/>
            <a:ext cx="551197" cy="0"/>
          </a:xfrm>
          <a:prstGeom prst="line">
            <a:avLst/>
          </a:prstGeom>
          <a:effectLst/>
        </p:spPr>
        <p:style>
          <a:lnRef idx="2">
            <a:schemeClr val="dk1"/>
          </a:lnRef>
          <a:fillRef idx="0">
            <a:schemeClr val="dk1"/>
          </a:fillRef>
          <a:effectRef idx="1">
            <a:schemeClr val="dk1"/>
          </a:effectRef>
          <a:fontRef idx="minor">
            <a:schemeClr val="tx1"/>
          </a:fontRef>
        </p:style>
      </p:cxnSp>
      <p:sp>
        <p:nvSpPr>
          <p:cNvPr id="54" name="TextBox 53">
            <a:extLst>
              <a:ext uri="{FF2B5EF4-FFF2-40B4-BE49-F238E27FC236}">
                <a16:creationId xmlns:a16="http://schemas.microsoft.com/office/drawing/2014/main" id="{6ACF9E9E-31A3-B745-8E84-B7894CF51110}"/>
              </a:ext>
            </a:extLst>
          </p:cNvPr>
          <p:cNvSpPr txBox="1"/>
          <p:nvPr/>
        </p:nvSpPr>
        <p:spPr>
          <a:xfrm>
            <a:off x="5681851" y="5437565"/>
            <a:ext cx="593432" cy="369332"/>
          </a:xfrm>
          <a:prstGeom prst="rect">
            <a:avLst/>
          </a:prstGeom>
          <a:noFill/>
        </p:spPr>
        <p:txBody>
          <a:bodyPr wrap="none" rtlCol="0">
            <a:spAutoFit/>
          </a:bodyPr>
          <a:lstStyle/>
          <a:p>
            <a:r>
              <a:rPr lang="en-US" dirty="0"/>
              <a:t>.036</a:t>
            </a:r>
          </a:p>
        </p:txBody>
      </p:sp>
      <p:sp>
        <p:nvSpPr>
          <p:cNvPr id="55" name="TextBox 54">
            <a:extLst>
              <a:ext uri="{FF2B5EF4-FFF2-40B4-BE49-F238E27FC236}">
                <a16:creationId xmlns:a16="http://schemas.microsoft.com/office/drawing/2014/main" id="{9CC5ABBB-AFE3-1C4F-8EEC-38E1AE909DB9}"/>
              </a:ext>
            </a:extLst>
          </p:cNvPr>
          <p:cNvSpPr txBox="1"/>
          <p:nvPr/>
        </p:nvSpPr>
        <p:spPr>
          <a:xfrm>
            <a:off x="6357157" y="5260735"/>
            <a:ext cx="300082" cy="369332"/>
          </a:xfrm>
          <a:prstGeom prst="rect">
            <a:avLst/>
          </a:prstGeom>
          <a:noFill/>
        </p:spPr>
        <p:txBody>
          <a:bodyPr wrap="none" rtlCol="0">
            <a:spAutoFit/>
          </a:bodyPr>
          <a:lstStyle/>
          <a:p>
            <a:r>
              <a:rPr lang="en-US" dirty="0"/>
              <a:t>=</a:t>
            </a:r>
          </a:p>
        </p:txBody>
      </p:sp>
      <p:sp>
        <p:nvSpPr>
          <p:cNvPr id="56" name="TextBox 55">
            <a:extLst>
              <a:ext uri="{FF2B5EF4-FFF2-40B4-BE49-F238E27FC236}">
                <a16:creationId xmlns:a16="http://schemas.microsoft.com/office/drawing/2014/main" id="{B50885C8-9739-344A-A9C3-E50F29B47F92}"/>
              </a:ext>
            </a:extLst>
          </p:cNvPr>
          <p:cNvSpPr txBox="1"/>
          <p:nvPr/>
        </p:nvSpPr>
        <p:spPr>
          <a:xfrm>
            <a:off x="6617368" y="5265663"/>
            <a:ext cx="593432" cy="369332"/>
          </a:xfrm>
          <a:prstGeom prst="rect">
            <a:avLst/>
          </a:prstGeom>
          <a:noFill/>
        </p:spPr>
        <p:txBody>
          <a:bodyPr wrap="none" rtlCol="0">
            <a:spAutoFit/>
          </a:bodyPr>
          <a:lstStyle/>
          <a:p>
            <a:r>
              <a:rPr lang="en-US" dirty="0"/>
              <a:t>0.25</a:t>
            </a:r>
          </a:p>
        </p:txBody>
      </p:sp>
      <p:sp>
        <p:nvSpPr>
          <p:cNvPr id="57" name="TextBox 56">
            <a:extLst>
              <a:ext uri="{FF2B5EF4-FFF2-40B4-BE49-F238E27FC236}">
                <a16:creationId xmlns:a16="http://schemas.microsoft.com/office/drawing/2014/main" id="{1217FD27-0F7C-8249-B3DE-8DF24463CB36}"/>
              </a:ext>
            </a:extLst>
          </p:cNvPr>
          <p:cNvSpPr txBox="1"/>
          <p:nvPr/>
        </p:nvSpPr>
        <p:spPr>
          <a:xfrm>
            <a:off x="1366092" y="6191480"/>
            <a:ext cx="6209585" cy="369332"/>
          </a:xfrm>
          <a:prstGeom prst="rect">
            <a:avLst/>
          </a:prstGeom>
          <a:noFill/>
        </p:spPr>
        <p:txBody>
          <a:bodyPr wrap="none" rtlCol="0">
            <a:spAutoFit/>
          </a:bodyPr>
          <a:lstStyle/>
          <a:p>
            <a:r>
              <a:rPr lang="en-US" dirty="0"/>
              <a:t>Simplify equation:  ½  = (¼)</a:t>
            </a:r>
            <a:r>
              <a:rPr lang="en-US" baseline="30000" dirty="0"/>
              <a:t>m </a:t>
            </a:r>
            <a:r>
              <a:rPr lang="en-US" dirty="0"/>
              <a:t>  m = 2     n = 0   Rate Law: r = k[A]</a:t>
            </a:r>
            <a:r>
              <a:rPr lang="en-US" baseline="30000" dirty="0"/>
              <a:t>2</a:t>
            </a:r>
            <a:r>
              <a:rPr lang="en-US" dirty="0"/>
              <a:t> </a:t>
            </a:r>
          </a:p>
        </p:txBody>
      </p:sp>
      <p:sp>
        <p:nvSpPr>
          <p:cNvPr id="59" name="TextBox 58">
            <a:extLst>
              <a:ext uri="{FF2B5EF4-FFF2-40B4-BE49-F238E27FC236}">
                <a16:creationId xmlns:a16="http://schemas.microsoft.com/office/drawing/2014/main" id="{432169E4-9679-A14E-B89F-62FE1A733520}"/>
              </a:ext>
            </a:extLst>
          </p:cNvPr>
          <p:cNvSpPr txBox="1"/>
          <p:nvPr/>
        </p:nvSpPr>
        <p:spPr>
          <a:xfrm>
            <a:off x="1727729" y="6500249"/>
            <a:ext cx="5528308" cy="369332"/>
          </a:xfrm>
          <a:prstGeom prst="rect">
            <a:avLst/>
          </a:prstGeom>
          <a:noFill/>
        </p:spPr>
        <p:txBody>
          <a:bodyPr wrap="none" rtlCol="0">
            <a:spAutoFit/>
          </a:bodyPr>
          <a:lstStyle/>
          <a:p>
            <a:r>
              <a:rPr lang="en-US" b="1" dirty="0">
                <a:solidFill>
                  <a:srgbClr val="FF0000"/>
                </a:solidFill>
              </a:rPr>
              <a:t>Rate law cannot be determined from reaction equation!</a:t>
            </a:r>
          </a:p>
        </p:txBody>
      </p:sp>
    </p:spTree>
    <p:extLst>
      <p:ext uri="{BB962C8B-B14F-4D97-AF65-F5344CB8AC3E}">
        <p14:creationId xmlns:p14="http://schemas.microsoft.com/office/powerpoint/2010/main" val="441639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6B6C7-7EDC-184E-8E9E-D78783CCB534}"/>
              </a:ext>
            </a:extLst>
          </p:cNvPr>
          <p:cNvGrpSpPr/>
          <p:nvPr/>
        </p:nvGrpSpPr>
        <p:grpSpPr>
          <a:xfrm>
            <a:off x="2885214" y="2393246"/>
            <a:ext cx="3099813" cy="2071508"/>
            <a:chOff x="3061413" y="207272"/>
            <a:chExt cx="1836122" cy="1169357"/>
          </a:xfrm>
        </p:grpSpPr>
        <p:cxnSp>
          <p:nvCxnSpPr>
            <p:cNvPr id="5" name="Straight Connector 4">
              <a:extLst>
                <a:ext uri="{FF2B5EF4-FFF2-40B4-BE49-F238E27FC236}">
                  <a16:creationId xmlns:a16="http://schemas.microsoft.com/office/drawing/2014/main" id="{A0148CF8-F280-A34C-B40B-2529CB113847}"/>
                </a:ext>
              </a:extLst>
            </p:cNvPr>
            <p:cNvCxnSpPr/>
            <p:nvPr/>
          </p:nvCxnSpPr>
          <p:spPr>
            <a:xfrm flipH="1">
              <a:off x="3300157" y="207272"/>
              <a:ext cx="7701" cy="11693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5ED9639-8564-6E4B-AEDC-72DDC907163B}"/>
                </a:ext>
              </a:extLst>
            </p:cNvPr>
            <p:cNvCxnSpPr/>
            <p:nvPr/>
          </p:nvCxnSpPr>
          <p:spPr>
            <a:xfrm flipH="1">
              <a:off x="3286046" y="1376629"/>
              <a:ext cx="161148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DA4390E-DF0A-0448-902C-A37960304EA1}"/>
                </a:ext>
              </a:extLst>
            </p:cNvPr>
            <p:cNvSpPr txBox="1"/>
            <p:nvPr/>
          </p:nvSpPr>
          <p:spPr>
            <a:xfrm rot="16200000">
              <a:off x="2702246" y="686854"/>
              <a:ext cx="937102" cy="218768"/>
            </a:xfrm>
            <a:prstGeom prst="rect">
              <a:avLst/>
            </a:prstGeom>
            <a:noFill/>
          </p:spPr>
          <p:txBody>
            <a:bodyPr wrap="none" rtlCol="0">
              <a:spAutoFit/>
            </a:bodyPr>
            <a:lstStyle/>
            <a:p>
              <a:r>
                <a:rPr lang="en-US" dirty="0"/>
                <a:t>[Concentration]</a:t>
              </a:r>
            </a:p>
          </p:txBody>
        </p:sp>
      </p:grpSp>
      <p:sp>
        <p:nvSpPr>
          <p:cNvPr id="8" name="TextBox 7">
            <a:extLst>
              <a:ext uri="{FF2B5EF4-FFF2-40B4-BE49-F238E27FC236}">
                <a16:creationId xmlns:a16="http://schemas.microsoft.com/office/drawing/2014/main" id="{D1CE7245-0283-A047-8782-36CC33B3F4BE}"/>
              </a:ext>
            </a:extLst>
          </p:cNvPr>
          <p:cNvSpPr txBox="1"/>
          <p:nvPr/>
        </p:nvSpPr>
        <p:spPr>
          <a:xfrm>
            <a:off x="4299968" y="4489948"/>
            <a:ext cx="649537" cy="369332"/>
          </a:xfrm>
          <a:prstGeom prst="rect">
            <a:avLst/>
          </a:prstGeom>
          <a:noFill/>
        </p:spPr>
        <p:txBody>
          <a:bodyPr wrap="none" rtlCol="0">
            <a:spAutoFit/>
          </a:bodyPr>
          <a:lstStyle/>
          <a:p>
            <a:r>
              <a:rPr lang="en-US" dirty="0"/>
              <a:t>Time</a:t>
            </a:r>
          </a:p>
        </p:txBody>
      </p:sp>
      <p:sp>
        <p:nvSpPr>
          <p:cNvPr id="9" name="Freeform 8">
            <a:extLst>
              <a:ext uri="{FF2B5EF4-FFF2-40B4-BE49-F238E27FC236}">
                <a16:creationId xmlns:a16="http://schemas.microsoft.com/office/drawing/2014/main" id="{C9064B26-0A0B-4349-B116-19681AB79835}"/>
              </a:ext>
            </a:extLst>
          </p:cNvPr>
          <p:cNvSpPr/>
          <p:nvPr/>
        </p:nvSpPr>
        <p:spPr>
          <a:xfrm>
            <a:off x="3327095" y="2555138"/>
            <a:ext cx="2278508" cy="1884424"/>
          </a:xfrm>
          <a:custGeom>
            <a:avLst/>
            <a:gdLst>
              <a:gd name="connsiteX0" fmla="*/ 0 w 2434727"/>
              <a:gd name="connsiteY0" fmla="*/ 0 h 1894901"/>
              <a:gd name="connsiteX1" fmla="*/ 22033 w 2434727"/>
              <a:gd name="connsiteY1" fmla="*/ 396607 h 1894901"/>
              <a:gd name="connsiteX2" fmla="*/ 77118 w 2434727"/>
              <a:gd name="connsiteY2" fmla="*/ 837282 h 1894901"/>
              <a:gd name="connsiteX3" fmla="*/ 341523 w 2434727"/>
              <a:gd name="connsiteY3" fmla="*/ 1333041 h 1894901"/>
              <a:gd name="connsiteX4" fmla="*/ 771180 w 2434727"/>
              <a:gd name="connsiteY4" fmla="*/ 1641513 h 1894901"/>
              <a:gd name="connsiteX5" fmla="*/ 1443209 w 2434727"/>
              <a:gd name="connsiteY5" fmla="*/ 1850834 h 1894901"/>
              <a:gd name="connsiteX6" fmla="*/ 2038120 w 2434727"/>
              <a:gd name="connsiteY6" fmla="*/ 1883884 h 1894901"/>
              <a:gd name="connsiteX7" fmla="*/ 2434727 w 2434727"/>
              <a:gd name="connsiteY7" fmla="*/ 1894901 h 189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4727" h="1894901">
                <a:moveTo>
                  <a:pt x="0" y="0"/>
                </a:moveTo>
                <a:cubicBezTo>
                  <a:pt x="4590" y="128530"/>
                  <a:pt x="9180" y="257060"/>
                  <a:pt x="22033" y="396607"/>
                </a:cubicBezTo>
                <a:cubicBezTo>
                  <a:pt x="34886" y="536154"/>
                  <a:pt x="23870" y="681210"/>
                  <a:pt x="77118" y="837282"/>
                </a:cubicBezTo>
                <a:cubicBezTo>
                  <a:pt x="130366" y="993354"/>
                  <a:pt x="225846" y="1199003"/>
                  <a:pt x="341523" y="1333041"/>
                </a:cubicBezTo>
                <a:cubicBezTo>
                  <a:pt x="457200" y="1467080"/>
                  <a:pt x="587566" y="1555214"/>
                  <a:pt x="771180" y="1641513"/>
                </a:cubicBezTo>
                <a:cubicBezTo>
                  <a:pt x="954794" y="1727812"/>
                  <a:pt x="1232052" y="1810439"/>
                  <a:pt x="1443209" y="1850834"/>
                </a:cubicBezTo>
                <a:cubicBezTo>
                  <a:pt x="1654366" y="1891229"/>
                  <a:pt x="1872867" y="1876540"/>
                  <a:pt x="2038120" y="1883884"/>
                </a:cubicBezTo>
                <a:cubicBezTo>
                  <a:pt x="2203373" y="1891228"/>
                  <a:pt x="2319050" y="1893064"/>
                  <a:pt x="2434727" y="1894901"/>
                </a:cubicBezTo>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874166AD-A32D-8A4B-8837-12578EEFF992}"/>
              </a:ext>
            </a:extLst>
          </p:cNvPr>
          <p:cNvSpPr/>
          <p:nvPr/>
        </p:nvSpPr>
        <p:spPr>
          <a:xfrm>
            <a:off x="3305060" y="2555139"/>
            <a:ext cx="2291508" cy="1663547"/>
          </a:xfrm>
          <a:custGeom>
            <a:avLst/>
            <a:gdLst>
              <a:gd name="connsiteX0" fmla="*/ 0 w 2291508"/>
              <a:gd name="connsiteY0" fmla="*/ 0 h 1663547"/>
              <a:gd name="connsiteX1" fmla="*/ 330506 w 2291508"/>
              <a:gd name="connsiteY1" fmla="*/ 396607 h 1663547"/>
              <a:gd name="connsiteX2" fmla="*/ 782197 w 2291508"/>
              <a:gd name="connsiteY2" fmla="*/ 870332 h 1663547"/>
              <a:gd name="connsiteX3" fmla="*/ 1013551 w 2291508"/>
              <a:gd name="connsiteY3" fmla="*/ 1090669 h 1663547"/>
              <a:gd name="connsiteX4" fmla="*/ 1255923 w 2291508"/>
              <a:gd name="connsiteY4" fmla="*/ 1288973 h 1663547"/>
              <a:gd name="connsiteX5" fmla="*/ 1553378 w 2291508"/>
              <a:gd name="connsiteY5" fmla="*/ 1454226 h 1663547"/>
              <a:gd name="connsiteX6" fmla="*/ 1828800 w 2291508"/>
              <a:gd name="connsiteY6" fmla="*/ 1531344 h 1663547"/>
              <a:gd name="connsiteX7" fmla="*/ 2291508 w 2291508"/>
              <a:gd name="connsiteY7" fmla="*/ 1663547 h 16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508" h="1663547">
                <a:moveTo>
                  <a:pt x="0" y="0"/>
                </a:moveTo>
                <a:cubicBezTo>
                  <a:pt x="100070" y="125776"/>
                  <a:pt x="200140" y="251552"/>
                  <a:pt x="330506" y="396607"/>
                </a:cubicBezTo>
                <a:cubicBezTo>
                  <a:pt x="460872" y="541662"/>
                  <a:pt x="668356" y="754655"/>
                  <a:pt x="782197" y="870332"/>
                </a:cubicBezTo>
                <a:cubicBezTo>
                  <a:pt x="896038" y="986009"/>
                  <a:pt x="934597" y="1020895"/>
                  <a:pt x="1013551" y="1090669"/>
                </a:cubicBezTo>
                <a:cubicBezTo>
                  <a:pt x="1092505" y="1160443"/>
                  <a:pt x="1165952" y="1228380"/>
                  <a:pt x="1255923" y="1288973"/>
                </a:cubicBezTo>
                <a:cubicBezTo>
                  <a:pt x="1345894" y="1349566"/>
                  <a:pt x="1457899" y="1413831"/>
                  <a:pt x="1553378" y="1454226"/>
                </a:cubicBezTo>
                <a:cubicBezTo>
                  <a:pt x="1648857" y="1494621"/>
                  <a:pt x="1828800" y="1531344"/>
                  <a:pt x="1828800" y="1531344"/>
                </a:cubicBezTo>
                <a:lnTo>
                  <a:pt x="2291508" y="1663547"/>
                </a:lnTo>
              </a:path>
            </a:pathLst>
          </a:custGeom>
          <a:ln w="38100"/>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C019FBF6-2B25-384F-B4DF-9314BF1E6C7E}"/>
              </a:ext>
            </a:extLst>
          </p:cNvPr>
          <p:cNvSpPr/>
          <p:nvPr/>
        </p:nvSpPr>
        <p:spPr>
          <a:xfrm>
            <a:off x="0" y="0"/>
            <a:ext cx="9144000" cy="5735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2</a:t>
            </a:r>
            <a:r>
              <a:rPr lang="en-US" sz="2800" b="1" baseline="30000" dirty="0">
                <a:solidFill>
                  <a:schemeClr val="tx1"/>
                </a:solidFill>
              </a:rPr>
              <a:t>nd</a:t>
            </a:r>
            <a:r>
              <a:rPr lang="en-US" sz="2800" b="1" dirty="0">
                <a:solidFill>
                  <a:schemeClr val="tx1"/>
                </a:solidFill>
              </a:rPr>
              <a:t> order Kinetics r = k[A]</a:t>
            </a:r>
            <a:r>
              <a:rPr lang="en-US" sz="2800" b="1" baseline="30000" dirty="0">
                <a:solidFill>
                  <a:schemeClr val="tx1"/>
                </a:solidFill>
              </a:rPr>
              <a:t>2</a:t>
            </a:r>
            <a:endParaRPr lang="en-US" sz="2800" b="1" dirty="0">
              <a:solidFill>
                <a:schemeClr val="tx1"/>
              </a:solidFill>
            </a:endParaRPr>
          </a:p>
        </p:txBody>
      </p:sp>
      <p:sp>
        <p:nvSpPr>
          <p:cNvPr id="16" name="TextBox 15">
            <a:extLst>
              <a:ext uri="{FF2B5EF4-FFF2-40B4-BE49-F238E27FC236}">
                <a16:creationId xmlns:a16="http://schemas.microsoft.com/office/drawing/2014/main" id="{5567E4A7-8C30-DF48-8C90-C3AAF040342B}"/>
              </a:ext>
            </a:extLst>
          </p:cNvPr>
          <p:cNvSpPr txBox="1"/>
          <p:nvPr/>
        </p:nvSpPr>
        <p:spPr>
          <a:xfrm>
            <a:off x="4299968" y="3317921"/>
            <a:ext cx="981294" cy="369332"/>
          </a:xfrm>
          <a:prstGeom prst="rect">
            <a:avLst/>
          </a:prstGeom>
          <a:noFill/>
        </p:spPr>
        <p:txBody>
          <a:bodyPr wrap="none" rtlCol="0">
            <a:spAutoFit/>
          </a:bodyPr>
          <a:lstStyle/>
          <a:p>
            <a:r>
              <a:rPr lang="en-US" dirty="0"/>
              <a:t>1</a:t>
            </a:r>
            <a:r>
              <a:rPr lang="en-US" baseline="30000" dirty="0"/>
              <a:t>st</a:t>
            </a:r>
            <a:r>
              <a:rPr lang="en-US" dirty="0"/>
              <a:t> order</a:t>
            </a:r>
          </a:p>
        </p:txBody>
      </p:sp>
      <p:sp>
        <p:nvSpPr>
          <p:cNvPr id="17" name="TextBox 16">
            <a:extLst>
              <a:ext uri="{FF2B5EF4-FFF2-40B4-BE49-F238E27FC236}">
                <a16:creationId xmlns:a16="http://schemas.microsoft.com/office/drawing/2014/main" id="{FD29711E-569D-E048-97DA-85E79320B20B}"/>
              </a:ext>
            </a:extLst>
          </p:cNvPr>
          <p:cNvSpPr txBox="1"/>
          <p:nvPr/>
        </p:nvSpPr>
        <p:spPr>
          <a:xfrm>
            <a:off x="3254547" y="4149696"/>
            <a:ext cx="1031116" cy="369332"/>
          </a:xfrm>
          <a:prstGeom prst="rect">
            <a:avLst/>
          </a:prstGeom>
          <a:noFill/>
        </p:spPr>
        <p:txBody>
          <a:bodyPr wrap="none" rtlCol="0">
            <a:spAutoFit/>
          </a:bodyPr>
          <a:lstStyle/>
          <a:p>
            <a:r>
              <a:rPr lang="en-US" dirty="0"/>
              <a:t>2</a:t>
            </a:r>
            <a:r>
              <a:rPr lang="en-US" baseline="30000" dirty="0"/>
              <a:t>nd</a:t>
            </a:r>
            <a:r>
              <a:rPr lang="en-US" dirty="0"/>
              <a:t> order</a:t>
            </a:r>
          </a:p>
        </p:txBody>
      </p:sp>
    </p:spTree>
    <p:extLst>
      <p:ext uri="{BB962C8B-B14F-4D97-AF65-F5344CB8AC3E}">
        <p14:creationId xmlns:p14="http://schemas.microsoft.com/office/powerpoint/2010/main" val="1407531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685790" y="1370347"/>
            <a:ext cx="7720679" cy="5181208"/>
            <a:chOff x="993918" y="2253476"/>
            <a:chExt cx="5348160" cy="3229610"/>
          </a:xfrm>
        </p:grpSpPr>
        <p:pic>
          <p:nvPicPr>
            <p:cNvPr id="4" name="Picture 3" descr="http://s3.amazonaws.com/medpathway-app/XKEYIYBRCU.jpg"/>
            <p:cNvPicPr/>
            <p:nvPr/>
          </p:nvPicPr>
          <p:blipFill>
            <a:blip r:embed="rId2">
              <a:extLst>
                <a:ext uri="{28A0092B-C50C-407E-A947-70E740481C1C}">
                  <a14:useLocalDpi xmlns:a14="http://schemas.microsoft.com/office/drawing/2010/main" val="0"/>
                </a:ext>
              </a:extLst>
            </a:blip>
            <a:srcRect/>
            <a:stretch>
              <a:fillRect/>
            </a:stretch>
          </p:blipFill>
          <p:spPr bwMode="auto">
            <a:xfrm>
              <a:off x="993918" y="2253476"/>
              <a:ext cx="4627880" cy="3229610"/>
            </a:xfrm>
            <a:prstGeom prst="rect">
              <a:avLst/>
            </a:prstGeom>
            <a:noFill/>
            <a:ln>
              <a:noFill/>
            </a:ln>
          </p:spPr>
        </p:pic>
        <p:sp>
          <p:nvSpPr>
            <p:cNvPr id="18" name="Rectangle 17"/>
            <p:cNvSpPr/>
            <p:nvPr/>
          </p:nvSpPr>
          <p:spPr>
            <a:xfrm>
              <a:off x="5601478" y="2273796"/>
              <a:ext cx="562258" cy="2785884"/>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601478" y="2824480"/>
              <a:ext cx="5622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01478" y="3525520"/>
              <a:ext cx="5622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601478" y="4277360"/>
              <a:ext cx="562258"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5602277" y="2953173"/>
              <a:ext cx="561459" cy="369332"/>
            </a:xfrm>
            <a:prstGeom prst="rect">
              <a:avLst/>
            </a:prstGeom>
          </p:spPr>
          <p:txBody>
            <a:bodyPr wrap="none">
              <a:spAutoFit/>
            </a:bodyPr>
            <a:lstStyle/>
            <a:p>
              <a:r>
                <a:rPr lang="en-US" dirty="0"/>
                <a:t>M/s</a:t>
              </a:r>
            </a:p>
          </p:txBody>
        </p:sp>
        <p:sp>
          <p:nvSpPr>
            <p:cNvPr id="28" name="Rectangle 27"/>
            <p:cNvSpPr/>
            <p:nvPr/>
          </p:nvSpPr>
          <p:spPr>
            <a:xfrm>
              <a:off x="5621798" y="3711694"/>
              <a:ext cx="481096" cy="369332"/>
            </a:xfrm>
            <a:prstGeom prst="rect">
              <a:avLst/>
            </a:prstGeom>
          </p:spPr>
          <p:txBody>
            <a:bodyPr wrap="none">
              <a:spAutoFit/>
            </a:bodyPr>
            <a:lstStyle/>
            <a:p>
              <a:r>
                <a:rPr lang="en-US" dirty="0"/>
                <a:t>1/s</a:t>
              </a:r>
            </a:p>
          </p:txBody>
        </p:sp>
        <p:sp>
          <p:nvSpPr>
            <p:cNvPr id="29" name="Rectangle 28"/>
            <p:cNvSpPr/>
            <p:nvPr/>
          </p:nvSpPr>
          <p:spPr>
            <a:xfrm>
              <a:off x="5605979" y="4483854"/>
              <a:ext cx="736099" cy="369332"/>
            </a:xfrm>
            <a:prstGeom prst="rect">
              <a:avLst/>
            </a:prstGeom>
          </p:spPr>
          <p:txBody>
            <a:bodyPr wrap="none">
              <a:spAutoFit/>
            </a:bodyPr>
            <a:lstStyle/>
            <a:p>
              <a:r>
                <a:rPr lang="en-US" dirty="0"/>
                <a:t>1/M s</a:t>
              </a:r>
            </a:p>
          </p:txBody>
        </p:sp>
        <p:sp>
          <p:nvSpPr>
            <p:cNvPr id="30" name="Rectangle 29"/>
            <p:cNvSpPr/>
            <p:nvPr/>
          </p:nvSpPr>
          <p:spPr>
            <a:xfrm>
              <a:off x="5605378" y="2423350"/>
              <a:ext cx="710451" cy="338554"/>
            </a:xfrm>
            <a:prstGeom prst="rect">
              <a:avLst/>
            </a:prstGeom>
          </p:spPr>
          <p:txBody>
            <a:bodyPr wrap="none">
              <a:spAutoFit/>
            </a:bodyPr>
            <a:lstStyle/>
            <a:p>
              <a:r>
                <a:rPr lang="en-US" sz="1600" b="1" dirty="0">
                  <a:solidFill>
                    <a:srgbClr val="FF0000"/>
                  </a:solidFill>
                </a:rPr>
                <a:t>UNITS</a:t>
              </a:r>
            </a:p>
          </p:txBody>
        </p:sp>
      </p:grpSp>
      <p:sp>
        <p:nvSpPr>
          <p:cNvPr id="33" name="Rectangle 32"/>
          <p:cNvSpPr/>
          <p:nvPr/>
        </p:nvSpPr>
        <p:spPr>
          <a:xfrm>
            <a:off x="0" y="1"/>
            <a:ext cx="9144000" cy="5925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Rate Laws</a:t>
            </a:r>
          </a:p>
        </p:txBody>
      </p:sp>
      <p:sp>
        <p:nvSpPr>
          <p:cNvPr id="2" name="TextBox 1">
            <a:extLst>
              <a:ext uri="{FF2B5EF4-FFF2-40B4-BE49-F238E27FC236}">
                <a16:creationId xmlns:a16="http://schemas.microsoft.com/office/drawing/2014/main" id="{86F1B11E-C34D-2340-BFF0-652701D6558D}"/>
              </a:ext>
            </a:extLst>
          </p:cNvPr>
          <p:cNvSpPr txBox="1"/>
          <p:nvPr/>
        </p:nvSpPr>
        <p:spPr>
          <a:xfrm>
            <a:off x="3272009" y="5432568"/>
            <a:ext cx="1027845" cy="400110"/>
          </a:xfrm>
          <a:prstGeom prst="rect">
            <a:avLst/>
          </a:prstGeom>
          <a:noFill/>
        </p:spPr>
        <p:txBody>
          <a:bodyPr wrap="none" rtlCol="0">
            <a:spAutoFit/>
          </a:bodyPr>
          <a:lstStyle/>
          <a:p>
            <a:r>
              <a:rPr lang="en-US" sz="2000" dirty="0"/>
              <a:t>r = k[A]</a:t>
            </a:r>
            <a:r>
              <a:rPr lang="en-US" sz="2000" baseline="30000" dirty="0"/>
              <a:t>2</a:t>
            </a:r>
            <a:endParaRPr lang="en-US" sz="2000" dirty="0"/>
          </a:p>
        </p:txBody>
      </p:sp>
    </p:spTree>
    <p:extLst>
      <p:ext uri="{BB962C8B-B14F-4D97-AF65-F5344CB8AC3E}">
        <p14:creationId xmlns:p14="http://schemas.microsoft.com/office/powerpoint/2010/main" val="2762302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3.amazonaws.com/medpathway-app/KRLR9BP1SA.jpg"/>
          <p:cNvPicPr/>
          <p:nvPr/>
        </p:nvPicPr>
        <p:blipFill>
          <a:blip r:embed="rId2">
            <a:extLst>
              <a:ext uri="{28A0092B-C50C-407E-A947-70E740481C1C}">
                <a14:useLocalDpi xmlns:a14="http://schemas.microsoft.com/office/drawing/2010/main" val="0"/>
              </a:ext>
            </a:extLst>
          </a:blip>
          <a:srcRect/>
          <a:stretch>
            <a:fillRect/>
          </a:stretch>
        </p:blipFill>
        <p:spPr bwMode="auto">
          <a:xfrm>
            <a:off x="1587355" y="1007083"/>
            <a:ext cx="6249166" cy="3304496"/>
          </a:xfrm>
          <a:prstGeom prst="rect">
            <a:avLst/>
          </a:prstGeom>
          <a:noFill/>
          <a:ln>
            <a:noFill/>
          </a:ln>
        </p:spPr>
      </p:pic>
      <p:sp>
        <p:nvSpPr>
          <p:cNvPr id="7" name="Rectangle 6"/>
          <p:cNvSpPr/>
          <p:nvPr/>
        </p:nvSpPr>
        <p:spPr>
          <a:xfrm>
            <a:off x="2188879" y="4628489"/>
            <a:ext cx="5723042" cy="1754326"/>
          </a:xfrm>
          <a:prstGeom prst="rect">
            <a:avLst/>
          </a:prstGeom>
          <a:ln>
            <a:solidFill>
              <a:srgbClr val="000000"/>
            </a:solidFill>
          </a:ln>
        </p:spPr>
        <p:txBody>
          <a:bodyPr wrap="none">
            <a:spAutoFit/>
          </a:bodyPr>
          <a:lstStyle/>
          <a:p>
            <a:r>
              <a:rPr lang="en-US" sz="2800" b="1" i="1" dirty="0" err="1"/>
              <a:t>k</a:t>
            </a:r>
            <a:r>
              <a:rPr lang="en-US" sz="2800" b="1" baseline="-25000" dirty="0" err="1"/>
              <a:t>M</a:t>
            </a:r>
            <a:r>
              <a:rPr lang="en-US" sz="2800" b="1" dirty="0"/>
              <a:t> = [S] at ½ V</a:t>
            </a:r>
            <a:r>
              <a:rPr lang="en-US" sz="2800" b="1" baseline="-25000" dirty="0"/>
              <a:t>max </a:t>
            </a:r>
            <a:r>
              <a:rPr lang="en-US" sz="2800" b="1" dirty="0"/>
              <a:t>(inverse of affinity)</a:t>
            </a:r>
            <a:endParaRPr lang="en-US" sz="2800" b="1" baseline="-25000" dirty="0"/>
          </a:p>
          <a:p>
            <a:r>
              <a:rPr lang="en-US" sz="2800" b="1" i="1" dirty="0" err="1"/>
              <a:t>k</a:t>
            </a:r>
            <a:r>
              <a:rPr lang="en-US" sz="2800" b="1" baseline="-25000" dirty="0" err="1"/>
              <a:t>cat</a:t>
            </a:r>
            <a:r>
              <a:rPr lang="en-US" sz="2800" b="1" dirty="0"/>
              <a:t> = V</a:t>
            </a:r>
            <a:r>
              <a:rPr lang="en-US" sz="2800" b="1" baseline="-25000" dirty="0"/>
              <a:t>max</a:t>
            </a:r>
            <a:r>
              <a:rPr lang="en-US" sz="2800" b="1" dirty="0"/>
              <a:t>/[E]  turnover number</a:t>
            </a:r>
          </a:p>
          <a:p>
            <a:r>
              <a:rPr lang="en-US" sz="2800" b="1" i="1" dirty="0" err="1"/>
              <a:t>k</a:t>
            </a:r>
            <a:r>
              <a:rPr lang="en-US" sz="2800" b="1" baseline="-25000" dirty="0" err="1"/>
              <a:t>cat</a:t>
            </a:r>
            <a:r>
              <a:rPr lang="en-US" sz="2800" b="1" dirty="0"/>
              <a:t>/K</a:t>
            </a:r>
            <a:r>
              <a:rPr lang="en-US" sz="2800" b="1" baseline="-25000" dirty="0"/>
              <a:t>M</a:t>
            </a:r>
            <a:r>
              <a:rPr lang="en-US" sz="2800" b="1" dirty="0"/>
              <a:t> = catalytic efficiency</a:t>
            </a:r>
          </a:p>
          <a:p>
            <a:endParaRPr lang="en-US" sz="2400" b="1" dirty="0"/>
          </a:p>
        </p:txBody>
      </p:sp>
      <p:sp>
        <p:nvSpPr>
          <p:cNvPr id="8" name="Rectangle 7"/>
          <p:cNvSpPr/>
          <p:nvPr/>
        </p:nvSpPr>
        <p:spPr>
          <a:xfrm>
            <a:off x="0" y="0"/>
            <a:ext cx="9144000" cy="602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chemeClr val="tx1"/>
                </a:solidFill>
              </a:rPr>
              <a:t>Michaelis</a:t>
            </a:r>
            <a:r>
              <a:rPr lang="en-US" sz="2800" b="1" dirty="0">
                <a:solidFill>
                  <a:schemeClr val="tx1"/>
                </a:solidFill>
              </a:rPr>
              <a:t> </a:t>
            </a:r>
            <a:r>
              <a:rPr lang="en-US" sz="2800" b="1" dirty="0" err="1">
                <a:solidFill>
                  <a:schemeClr val="tx1"/>
                </a:solidFill>
              </a:rPr>
              <a:t>Menten</a:t>
            </a:r>
            <a:r>
              <a:rPr lang="en-US" sz="2800" b="1" dirty="0">
                <a:solidFill>
                  <a:schemeClr val="tx1"/>
                </a:solidFill>
              </a:rPr>
              <a:t> Kinetics</a:t>
            </a:r>
          </a:p>
        </p:txBody>
      </p:sp>
      <p:sp>
        <p:nvSpPr>
          <p:cNvPr id="2" name="TextBox 1">
            <a:extLst>
              <a:ext uri="{FF2B5EF4-FFF2-40B4-BE49-F238E27FC236}">
                <a16:creationId xmlns:a16="http://schemas.microsoft.com/office/drawing/2014/main" id="{CF9510F6-C31E-3546-A690-F62AD7CDDEE7}"/>
              </a:ext>
            </a:extLst>
          </p:cNvPr>
          <p:cNvSpPr txBox="1"/>
          <p:nvPr/>
        </p:nvSpPr>
        <p:spPr>
          <a:xfrm>
            <a:off x="6808424" y="2430597"/>
            <a:ext cx="1171411" cy="369332"/>
          </a:xfrm>
          <a:prstGeom prst="rect">
            <a:avLst/>
          </a:prstGeom>
          <a:noFill/>
        </p:spPr>
        <p:txBody>
          <a:bodyPr wrap="none" rtlCol="0">
            <a:spAutoFit/>
          </a:bodyPr>
          <a:lstStyle/>
          <a:p>
            <a:r>
              <a:rPr lang="en-US" dirty="0"/>
              <a:t>Zero order</a:t>
            </a:r>
          </a:p>
        </p:txBody>
      </p:sp>
      <p:sp>
        <p:nvSpPr>
          <p:cNvPr id="9" name="TextBox 8">
            <a:extLst>
              <a:ext uri="{FF2B5EF4-FFF2-40B4-BE49-F238E27FC236}">
                <a16:creationId xmlns:a16="http://schemas.microsoft.com/office/drawing/2014/main" id="{BD6EF711-2FE0-F747-B61E-7CA3655C2718}"/>
              </a:ext>
            </a:extLst>
          </p:cNvPr>
          <p:cNvSpPr txBox="1"/>
          <p:nvPr/>
        </p:nvSpPr>
        <p:spPr>
          <a:xfrm>
            <a:off x="8212398" y="1096622"/>
            <a:ext cx="931602" cy="1477328"/>
          </a:xfrm>
          <a:prstGeom prst="rect">
            <a:avLst/>
          </a:prstGeom>
          <a:noFill/>
        </p:spPr>
        <p:txBody>
          <a:bodyPr wrap="none" rtlCol="0">
            <a:spAutoFit/>
          </a:bodyPr>
          <a:lstStyle/>
          <a:p>
            <a:r>
              <a:rPr lang="en-US" i="1" dirty="0" err="1"/>
              <a:t>k</a:t>
            </a:r>
            <a:r>
              <a:rPr lang="en-US" baseline="-25000" dirty="0" err="1"/>
              <a:t>on</a:t>
            </a:r>
            <a:r>
              <a:rPr lang="en-US" dirty="0"/>
              <a:t> = </a:t>
            </a:r>
            <a:r>
              <a:rPr lang="en-US" i="1" dirty="0"/>
              <a:t>k</a:t>
            </a:r>
            <a:r>
              <a:rPr lang="en-US" i="1" baseline="-25000" dirty="0"/>
              <a:t>1</a:t>
            </a:r>
            <a:r>
              <a:rPr lang="en-US" dirty="0"/>
              <a:t> </a:t>
            </a:r>
          </a:p>
          <a:p>
            <a:r>
              <a:rPr lang="en-US" i="1" dirty="0" err="1"/>
              <a:t>k</a:t>
            </a:r>
            <a:r>
              <a:rPr lang="en-US" baseline="-25000" dirty="0" err="1"/>
              <a:t>off</a:t>
            </a:r>
            <a:r>
              <a:rPr lang="en-US" dirty="0"/>
              <a:t> = </a:t>
            </a:r>
            <a:r>
              <a:rPr lang="en-US" i="1" dirty="0"/>
              <a:t>k</a:t>
            </a:r>
            <a:r>
              <a:rPr lang="en-US" i="1" baseline="-25000" dirty="0"/>
              <a:t>-1</a:t>
            </a:r>
          </a:p>
          <a:p>
            <a:r>
              <a:rPr lang="en-US" i="1" dirty="0" err="1"/>
              <a:t>k</a:t>
            </a:r>
            <a:r>
              <a:rPr lang="en-US" i="1" baseline="-25000" dirty="0" err="1"/>
              <a:t>cat</a:t>
            </a:r>
            <a:r>
              <a:rPr lang="en-US" dirty="0"/>
              <a:t> = </a:t>
            </a:r>
            <a:r>
              <a:rPr lang="en-US" i="1" dirty="0"/>
              <a:t>k</a:t>
            </a:r>
            <a:r>
              <a:rPr lang="en-US" i="1" baseline="-25000" dirty="0"/>
              <a:t>2</a:t>
            </a:r>
            <a:r>
              <a:rPr lang="en-US" dirty="0"/>
              <a:t> </a:t>
            </a:r>
          </a:p>
          <a:p>
            <a:r>
              <a:rPr lang="en-US" dirty="0"/>
              <a:t> </a:t>
            </a:r>
          </a:p>
          <a:p>
            <a:endParaRPr lang="en-US" dirty="0"/>
          </a:p>
        </p:txBody>
      </p:sp>
    </p:spTree>
    <p:extLst>
      <p:ext uri="{BB962C8B-B14F-4D97-AF65-F5344CB8AC3E}">
        <p14:creationId xmlns:p14="http://schemas.microsoft.com/office/powerpoint/2010/main" val="79004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3.amazonaws.com/medpathway-app/7ITAMQONB9.jpg"/>
          <p:cNvPicPr/>
          <p:nvPr/>
        </p:nvPicPr>
        <p:blipFill>
          <a:blip r:embed="rId2">
            <a:extLst>
              <a:ext uri="{28A0092B-C50C-407E-A947-70E740481C1C}">
                <a14:useLocalDpi xmlns:a14="http://schemas.microsoft.com/office/drawing/2010/main" val="0"/>
              </a:ext>
            </a:extLst>
          </a:blip>
          <a:srcRect/>
          <a:stretch>
            <a:fillRect/>
          </a:stretch>
        </p:blipFill>
        <p:spPr bwMode="auto">
          <a:xfrm>
            <a:off x="701779" y="1741505"/>
            <a:ext cx="7769684" cy="3656324"/>
          </a:xfrm>
          <a:prstGeom prst="rect">
            <a:avLst/>
          </a:prstGeom>
          <a:noFill/>
          <a:ln>
            <a:noFill/>
          </a:ln>
        </p:spPr>
      </p:pic>
      <p:sp>
        <p:nvSpPr>
          <p:cNvPr id="6" name="Rectangle 5"/>
          <p:cNvSpPr/>
          <p:nvPr/>
        </p:nvSpPr>
        <p:spPr>
          <a:xfrm>
            <a:off x="0" y="1"/>
            <a:ext cx="9144000" cy="6389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Lineweaver Burk Plot</a:t>
            </a:r>
          </a:p>
        </p:txBody>
      </p:sp>
      <p:sp>
        <p:nvSpPr>
          <p:cNvPr id="2" name="TextBox 1">
            <a:extLst>
              <a:ext uri="{FF2B5EF4-FFF2-40B4-BE49-F238E27FC236}">
                <a16:creationId xmlns:a16="http://schemas.microsoft.com/office/drawing/2014/main" id="{496A3953-49CD-2F43-AFDC-670578D6CDCB}"/>
              </a:ext>
            </a:extLst>
          </p:cNvPr>
          <p:cNvSpPr txBox="1"/>
          <p:nvPr/>
        </p:nvSpPr>
        <p:spPr>
          <a:xfrm>
            <a:off x="6665205" y="4814372"/>
            <a:ext cx="301686" cy="369332"/>
          </a:xfrm>
          <a:prstGeom prst="rect">
            <a:avLst/>
          </a:prstGeom>
          <a:noFill/>
        </p:spPr>
        <p:txBody>
          <a:bodyPr wrap="none" rtlCol="0">
            <a:spAutoFit/>
          </a:bodyPr>
          <a:lstStyle/>
          <a:p>
            <a:r>
              <a:rPr lang="en-US" dirty="0"/>
              <a:t>0</a:t>
            </a:r>
          </a:p>
        </p:txBody>
      </p:sp>
      <p:sp>
        <p:nvSpPr>
          <p:cNvPr id="5" name="Rectangle 4">
            <a:extLst>
              <a:ext uri="{FF2B5EF4-FFF2-40B4-BE49-F238E27FC236}">
                <a16:creationId xmlns:a16="http://schemas.microsoft.com/office/drawing/2014/main" id="{84128079-5C63-4E47-B968-6C22268D5B22}"/>
              </a:ext>
            </a:extLst>
          </p:cNvPr>
          <p:cNvSpPr/>
          <p:nvPr/>
        </p:nvSpPr>
        <p:spPr>
          <a:xfrm>
            <a:off x="3734718" y="1730488"/>
            <a:ext cx="2930487" cy="2855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C70049-F53C-3C4D-8088-F9F83FDC852D}"/>
              </a:ext>
            </a:extLst>
          </p:cNvPr>
          <p:cNvSpPr txBox="1"/>
          <p:nvPr/>
        </p:nvSpPr>
        <p:spPr>
          <a:xfrm>
            <a:off x="5664162" y="5706737"/>
            <a:ext cx="2345963" cy="369332"/>
          </a:xfrm>
          <a:prstGeom prst="rect">
            <a:avLst/>
          </a:prstGeom>
          <a:noFill/>
        </p:spPr>
        <p:txBody>
          <a:bodyPr wrap="none" rtlCol="0">
            <a:spAutoFit/>
          </a:bodyPr>
          <a:lstStyle/>
          <a:p>
            <a:r>
              <a:rPr lang="en-US" b="1" dirty="0"/>
              <a:t>Double Reciprocal Plot</a:t>
            </a:r>
          </a:p>
        </p:txBody>
      </p:sp>
    </p:spTree>
    <p:extLst>
      <p:ext uri="{BB962C8B-B14F-4D97-AF65-F5344CB8AC3E}">
        <p14:creationId xmlns:p14="http://schemas.microsoft.com/office/powerpoint/2010/main" val="1254532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5081338" y="4049263"/>
            <a:ext cx="3451878" cy="2852250"/>
            <a:chOff x="5103130" y="2033588"/>
            <a:chExt cx="2590800" cy="1939925"/>
          </a:xfrm>
        </p:grpSpPr>
        <p:grpSp>
          <p:nvGrpSpPr>
            <p:cNvPr id="8" name="Group 14"/>
            <p:cNvGrpSpPr>
              <a:grpSpLocks/>
            </p:cNvGrpSpPr>
            <p:nvPr/>
          </p:nvGrpSpPr>
          <p:grpSpPr bwMode="auto">
            <a:xfrm>
              <a:off x="5103130" y="2033588"/>
              <a:ext cx="2590800" cy="1939925"/>
              <a:chOff x="0" y="126"/>
              <a:chExt cx="1632" cy="1222"/>
            </a:xfrm>
          </p:grpSpPr>
          <p:grpSp>
            <p:nvGrpSpPr>
              <p:cNvPr id="9" name="Group 15"/>
              <p:cNvGrpSpPr>
                <a:grpSpLocks/>
              </p:cNvGrpSpPr>
              <p:nvPr/>
            </p:nvGrpSpPr>
            <p:grpSpPr bwMode="auto">
              <a:xfrm>
                <a:off x="0" y="126"/>
                <a:ext cx="1632" cy="922"/>
                <a:chOff x="0" y="81"/>
                <a:chExt cx="1632" cy="922"/>
              </a:xfrm>
            </p:grpSpPr>
            <p:sp>
              <p:nvSpPr>
                <p:cNvPr id="12" name="Line 16"/>
                <p:cNvSpPr>
                  <a:spLocks noChangeShapeType="1"/>
                </p:cNvSpPr>
                <p:nvPr/>
              </p:nvSpPr>
              <p:spPr bwMode="auto">
                <a:xfrm rot="10800000" flipH="1">
                  <a:off x="0" y="990"/>
                  <a:ext cx="1632" cy="13"/>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 name="Line 17"/>
                <p:cNvSpPr>
                  <a:spLocks noChangeShapeType="1"/>
                </p:cNvSpPr>
                <p:nvPr/>
              </p:nvSpPr>
              <p:spPr bwMode="auto">
                <a:xfrm flipH="1">
                  <a:off x="771" y="81"/>
                  <a:ext cx="1" cy="909"/>
                </a:xfrm>
                <a:prstGeom prst="line">
                  <a:avLst/>
                </a:prstGeom>
                <a:noFill/>
                <a:ln w="38100" cmpd="sng">
                  <a:solidFill>
                    <a:schemeClr val="tx1"/>
                  </a:solidFill>
                  <a:prstDash val="solid"/>
                  <a:round/>
                  <a:headEnd type="none" w="med" len="med"/>
                  <a:tailEnd type="none" w="med" len="med"/>
                </a:ln>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10" name="Rectangle 18"/>
              <p:cNvSpPr>
                <a:spLocks/>
              </p:cNvSpPr>
              <p:nvPr/>
            </p:nvSpPr>
            <p:spPr bwMode="auto">
              <a:xfrm>
                <a:off x="428" y="138"/>
                <a:ext cx="275" cy="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FF0000"/>
                    </a:solidFill>
                    <a:latin typeface="Calibri" charset="0"/>
                    <a:ea typeface="ＭＳ Ｐゴシック" charset="0"/>
                    <a:cs typeface="ＭＳ Ｐゴシック" charset="0"/>
                    <a:sym typeface="Calibri" charset="0"/>
                  </a:rPr>
                  <a:t>1/V</a:t>
                </a:r>
              </a:p>
            </p:txBody>
          </p:sp>
          <p:sp>
            <p:nvSpPr>
              <p:cNvPr id="11" name="Rectangle 19"/>
              <p:cNvSpPr>
                <a:spLocks/>
              </p:cNvSpPr>
              <p:nvPr/>
            </p:nvSpPr>
            <p:spPr bwMode="auto">
              <a:xfrm>
                <a:off x="643" y="1125"/>
                <a:ext cx="253" cy="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FF0000"/>
                    </a:solidFill>
                    <a:latin typeface="Calibri" charset="0"/>
                    <a:ea typeface="ＭＳ Ｐゴシック" charset="0"/>
                    <a:cs typeface="ＭＳ Ｐゴシック" charset="0"/>
                    <a:sym typeface="Calibri" charset="0"/>
                  </a:rPr>
                  <a:t>1/S</a:t>
                </a:r>
              </a:p>
            </p:txBody>
          </p:sp>
        </p:grpSp>
        <p:sp>
          <p:nvSpPr>
            <p:cNvPr id="14" name="Line 25"/>
            <p:cNvSpPr>
              <a:spLocks noChangeShapeType="1"/>
            </p:cNvSpPr>
            <p:nvPr/>
          </p:nvSpPr>
          <p:spPr bwMode="auto">
            <a:xfrm rot="10800000" flipH="1">
              <a:off x="5453968" y="2595563"/>
              <a:ext cx="2087562" cy="901700"/>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 name="Line 26"/>
            <p:cNvSpPr>
              <a:spLocks noChangeShapeType="1"/>
            </p:cNvSpPr>
            <p:nvPr/>
          </p:nvSpPr>
          <p:spPr bwMode="auto">
            <a:xfrm rot="10800000" flipH="1">
              <a:off x="6042930" y="2214563"/>
              <a:ext cx="1041400" cy="1270000"/>
            </a:xfrm>
            <a:prstGeom prst="line">
              <a:avLst/>
            </a:prstGeom>
            <a:noFill/>
            <a:ln w="38100" cmpd="sng">
              <a:solidFill>
                <a:srgbClr val="0000FF"/>
              </a:solidFill>
              <a:prstDash val="dash"/>
              <a:round/>
              <a:headEnd type="none" w="med" len="med"/>
              <a:tailEnd type="none" w="med" len="med"/>
            </a:ln>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6" name="Rectangle 27"/>
            <p:cNvSpPr>
              <a:spLocks/>
            </p:cNvSpPr>
            <p:nvPr/>
          </p:nvSpPr>
          <p:spPr bwMode="auto">
            <a:xfrm>
              <a:off x="6704902" y="2033833"/>
              <a:ext cx="311150"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0000FF"/>
                  </a:solidFill>
                  <a:latin typeface="Calibri" charset="0"/>
                  <a:ea typeface="ＭＳ Ｐゴシック" charset="0"/>
                  <a:cs typeface="ＭＳ Ｐゴシック" charset="0"/>
                  <a:sym typeface="Calibri" charset="0"/>
                </a:rPr>
                <a:t>+ I</a:t>
              </a:r>
            </a:p>
          </p:txBody>
        </p:sp>
        <p:sp>
          <p:nvSpPr>
            <p:cNvPr id="17" name="Rectangle 28"/>
            <p:cNvSpPr>
              <a:spLocks/>
            </p:cNvSpPr>
            <p:nvPr/>
          </p:nvSpPr>
          <p:spPr bwMode="auto">
            <a:xfrm>
              <a:off x="7352470" y="2643432"/>
              <a:ext cx="266700"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chemeClr val="tx1"/>
                  </a:solidFill>
                  <a:latin typeface="Calibri" charset="0"/>
                  <a:ea typeface="ＭＳ Ｐゴシック" charset="0"/>
                  <a:cs typeface="ＭＳ Ｐゴシック" charset="0"/>
                  <a:sym typeface="Calibri" charset="0"/>
                </a:rPr>
                <a:t>- I</a:t>
              </a:r>
            </a:p>
          </p:txBody>
        </p:sp>
      </p:grpSp>
      <p:sp>
        <p:nvSpPr>
          <p:cNvPr id="27" name="Pie 26"/>
          <p:cNvSpPr/>
          <p:nvPr/>
        </p:nvSpPr>
        <p:spPr bwMode="auto">
          <a:xfrm>
            <a:off x="1025643" y="2210881"/>
            <a:ext cx="1247473" cy="896663"/>
          </a:xfrm>
          <a:prstGeom prst="pie">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 name="Rectangle 27"/>
          <p:cNvSpPr/>
          <p:nvPr/>
        </p:nvSpPr>
        <p:spPr bwMode="auto">
          <a:xfrm>
            <a:off x="2613335" y="2338976"/>
            <a:ext cx="453626" cy="384284"/>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29" name="Group 6"/>
          <p:cNvGrpSpPr>
            <a:grpSpLocks/>
          </p:cNvGrpSpPr>
          <p:nvPr/>
        </p:nvGrpSpPr>
        <p:grpSpPr bwMode="auto">
          <a:xfrm>
            <a:off x="1762786" y="2189604"/>
            <a:ext cx="493158" cy="552845"/>
            <a:chOff x="1524000" y="533400"/>
            <a:chExt cx="331362" cy="328660"/>
          </a:xfrm>
        </p:grpSpPr>
        <p:sp>
          <p:nvSpPr>
            <p:cNvPr id="30" name="Rectangle 70"/>
            <p:cNvSpPr>
              <a:spLocks noChangeArrowheads="1"/>
            </p:cNvSpPr>
            <p:nvPr/>
          </p:nvSpPr>
          <p:spPr bwMode="auto">
            <a:xfrm>
              <a:off x="1524000" y="533400"/>
              <a:ext cx="304800" cy="228600"/>
            </a:xfrm>
            <a:prstGeom prst="rect">
              <a:avLst/>
            </a:prstGeom>
            <a:solidFill>
              <a:srgbClr val="FFFF00"/>
            </a:solidFill>
            <a:ln w="25400">
              <a:solidFill>
                <a:srgbClr val="000000"/>
              </a:solidFill>
              <a:round/>
              <a:headEnd/>
              <a:tailEnd/>
            </a:ln>
          </p:spPr>
          <p:txBody>
            <a:bodyPr/>
            <a:lstStyle/>
            <a:p>
              <a:endParaRPr lang="en-US"/>
            </a:p>
          </p:txBody>
        </p:sp>
        <p:sp>
          <p:nvSpPr>
            <p:cNvPr id="31" name="TextBox 72"/>
            <p:cNvSpPr txBox="1">
              <a:spLocks noChangeArrowheads="1"/>
            </p:cNvSpPr>
            <p:nvPr/>
          </p:nvSpPr>
          <p:spPr bwMode="auto">
            <a:xfrm>
              <a:off x="1599600" y="554283"/>
              <a:ext cx="255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a:latin typeface="Garamond" charset="0"/>
                  <a:cs typeface="Garamond" charset="0"/>
                </a:rPr>
                <a:t>I</a:t>
              </a:r>
            </a:p>
          </p:txBody>
        </p:sp>
      </p:grpSp>
      <p:sp>
        <p:nvSpPr>
          <p:cNvPr id="32" name="TextBox 74"/>
          <p:cNvSpPr txBox="1">
            <a:spLocks noChangeArrowheads="1"/>
          </p:cNvSpPr>
          <p:nvPr/>
        </p:nvSpPr>
        <p:spPr bwMode="auto">
          <a:xfrm>
            <a:off x="2696731" y="2351760"/>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solidFill>
                  <a:srgbClr val="FFFFFF"/>
                </a:solidFill>
                <a:latin typeface="Garamond" charset="0"/>
                <a:cs typeface="Garamond" charset="0"/>
              </a:rPr>
              <a:t>S</a:t>
            </a:r>
          </a:p>
        </p:txBody>
      </p:sp>
      <p:grpSp>
        <p:nvGrpSpPr>
          <p:cNvPr id="33" name="Group 76"/>
          <p:cNvGrpSpPr>
            <a:grpSpLocks/>
          </p:cNvGrpSpPr>
          <p:nvPr/>
        </p:nvGrpSpPr>
        <p:grpSpPr bwMode="auto">
          <a:xfrm>
            <a:off x="3180368" y="2573888"/>
            <a:ext cx="478216" cy="530428"/>
            <a:chOff x="1524000" y="533400"/>
            <a:chExt cx="321322" cy="315334"/>
          </a:xfrm>
        </p:grpSpPr>
        <p:sp>
          <p:nvSpPr>
            <p:cNvPr id="34" name="Rectangle 77"/>
            <p:cNvSpPr>
              <a:spLocks noChangeArrowheads="1"/>
            </p:cNvSpPr>
            <p:nvPr/>
          </p:nvSpPr>
          <p:spPr bwMode="auto">
            <a:xfrm>
              <a:off x="1524000" y="533400"/>
              <a:ext cx="304800" cy="228600"/>
            </a:xfrm>
            <a:prstGeom prst="rect">
              <a:avLst/>
            </a:prstGeom>
            <a:solidFill>
              <a:srgbClr val="FFFF00"/>
            </a:solidFill>
            <a:ln w="25400">
              <a:solidFill>
                <a:srgbClr val="000000"/>
              </a:solidFill>
              <a:round/>
              <a:headEnd/>
              <a:tailEnd/>
            </a:ln>
          </p:spPr>
          <p:txBody>
            <a:bodyPr/>
            <a:lstStyle/>
            <a:p>
              <a:endParaRPr lang="en-US"/>
            </a:p>
          </p:txBody>
        </p:sp>
        <p:sp>
          <p:nvSpPr>
            <p:cNvPr id="35" name="TextBox 78"/>
            <p:cNvSpPr txBox="1">
              <a:spLocks noChangeArrowheads="1"/>
            </p:cNvSpPr>
            <p:nvPr/>
          </p:nvSpPr>
          <p:spPr bwMode="auto">
            <a:xfrm>
              <a:off x="1589560" y="540957"/>
              <a:ext cx="255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latin typeface="Garamond" charset="0"/>
                  <a:cs typeface="Garamond" charset="0"/>
                </a:rPr>
                <a:t>I</a:t>
              </a:r>
            </a:p>
          </p:txBody>
        </p:sp>
      </p:grpSp>
      <p:sp>
        <p:nvSpPr>
          <p:cNvPr id="37" name="TextBox 12"/>
          <p:cNvSpPr txBox="1">
            <a:spLocks noChangeArrowheads="1"/>
          </p:cNvSpPr>
          <p:nvPr/>
        </p:nvSpPr>
        <p:spPr bwMode="auto">
          <a:xfrm>
            <a:off x="1394214" y="2643201"/>
            <a:ext cx="366381" cy="400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b="1" dirty="0">
                <a:solidFill>
                  <a:schemeClr val="bg1"/>
                </a:solidFill>
                <a:latin typeface="Garamond" charset="0"/>
                <a:cs typeface="Garamond" charset="0"/>
              </a:rPr>
              <a:t>E</a:t>
            </a:r>
          </a:p>
        </p:txBody>
      </p:sp>
      <p:grpSp>
        <p:nvGrpSpPr>
          <p:cNvPr id="41" name="Group 40"/>
          <p:cNvGrpSpPr/>
          <p:nvPr/>
        </p:nvGrpSpPr>
        <p:grpSpPr>
          <a:xfrm>
            <a:off x="401269" y="4084018"/>
            <a:ext cx="3861081" cy="2577588"/>
            <a:chOff x="1242048" y="2532816"/>
            <a:chExt cx="2788624" cy="1879020"/>
          </a:xfrm>
        </p:grpSpPr>
        <p:cxnSp>
          <p:nvCxnSpPr>
            <p:cNvPr id="5" name="Straight Connector 4"/>
            <p:cNvCxnSpPr/>
            <p:nvPr/>
          </p:nvCxnSpPr>
          <p:spPr>
            <a:xfrm>
              <a:off x="1833500" y="3263901"/>
              <a:ext cx="0" cy="798759"/>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132151" y="3257715"/>
              <a:ext cx="0" cy="812887"/>
            </a:xfrm>
            <a:prstGeom prst="line">
              <a:avLst/>
            </a:prstGeom>
            <a:ln w="3810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1498888" y="3258252"/>
              <a:ext cx="650875" cy="5113"/>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Line 44"/>
            <p:cNvSpPr>
              <a:spLocks noChangeShapeType="1"/>
            </p:cNvSpPr>
            <p:nvPr/>
          </p:nvSpPr>
          <p:spPr bwMode="auto">
            <a:xfrm>
              <a:off x="2597160" y="2534143"/>
              <a:ext cx="1371600" cy="0"/>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Rectangle 46"/>
            <p:cNvSpPr>
              <a:spLocks/>
            </p:cNvSpPr>
            <p:nvPr/>
          </p:nvSpPr>
          <p:spPr bwMode="auto">
            <a:xfrm>
              <a:off x="1242048" y="2913189"/>
              <a:ext cx="304800" cy="355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38100" tIns="38100" rIns="38100" bIns="38100"/>
            <a:lstStyle/>
            <a:p>
              <a:pPr algn="l"/>
              <a:r>
                <a:rPr lang="en-US" sz="1800" b="1" dirty="0">
                  <a:solidFill>
                    <a:srgbClr val="FF0000"/>
                  </a:solidFill>
                  <a:latin typeface="Calibri" charset="0"/>
                  <a:ea typeface="ＭＳ Ｐゴシック" charset="0"/>
                  <a:cs typeface="ＭＳ Ｐゴシック" charset="0"/>
                  <a:sym typeface="Calibri" charset="0"/>
                </a:rPr>
                <a:t>V</a:t>
              </a:r>
            </a:p>
          </p:txBody>
        </p:sp>
        <p:sp>
          <p:nvSpPr>
            <p:cNvPr id="20" name="Rectangle 47"/>
            <p:cNvSpPr>
              <a:spLocks/>
            </p:cNvSpPr>
            <p:nvPr/>
          </p:nvSpPr>
          <p:spPr bwMode="auto">
            <a:xfrm>
              <a:off x="2616210" y="4057893"/>
              <a:ext cx="335954" cy="353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FF0000"/>
                  </a:solidFill>
                  <a:latin typeface="Calibri" charset="0"/>
                  <a:ea typeface="ＭＳ Ｐゴシック" charset="0"/>
                  <a:cs typeface="ＭＳ Ｐゴシック" charset="0"/>
                  <a:sym typeface="Calibri" charset="0"/>
                </a:rPr>
                <a:t>[S]</a:t>
              </a:r>
            </a:p>
          </p:txBody>
        </p:sp>
        <p:sp>
          <p:nvSpPr>
            <p:cNvPr id="21" name="Line 48"/>
            <p:cNvSpPr>
              <a:spLocks noChangeShapeType="1"/>
            </p:cNvSpPr>
            <p:nvPr/>
          </p:nvSpPr>
          <p:spPr bwMode="auto">
            <a:xfrm flipH="1">
              <a:off x="1492258" y="2534142"/>
              <a:ext cx="6629" cy="1536459"/>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49"/>
            <p:cNvSpPr>
              <a:spLocks noChangeShapeType="1"/>
            </p:cNvSpPr>
            <p:nvPr/>
          </p:nvSpPr>
          <p:spPr bwMode="auto">
            <a:xfrm rot="10800000" flipH="1">
              <a:off x="1484322" y="4042007"/>
              <a:ext cx="2546350" cy="20652"/>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3" name="AutoShape 50"/>
            <p:cNvSpPr>
              <a:spLocks/>
            </p:cNvSpPr>
            <p:nvPr/>
          </p:nvSpPr>
          <p:spPr bwMode="auto">
            <a:xfrm>
              <a:off x="1492260" y="2532816"/>
              <a:ext cx="2319337" cy="1517134"/>
            </a:xfrm>
            <a:custGeom>
              <a:avLst/>
              <a:gdLst>
                <a:gd name="T0" fmla="*/ 0 w 21600"/>
                <a:gd name="T1" fmla="*/ 955 h 21572"/>
                <a:gd name="T2" fmla="*/ 612 w 21600"/>
                <a:gd name="T3" fmla="*/ 247 h 21572"/>
                <a:gd name="T4" fmla="*/ 922 w 21600"/>
                <a:gd name="T5" fmla="*/ 44 h 21572"/>
                <a:gd name="T6" fmla="*/ 1298 w 21600"/>
                <a:gd name="T7" fmla="*/ 6 h 21572"/>
                <a:gd name="T8" fmla="*/ 1461 w 21600"/>
                <a:gd name="T9" fmla="*/ 1 h 215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72">
                  <a:moveTo>
                    <a:pt x="0" y="21572"/>
                  </a:moveTo>
                  <a:cubicBezTo>
                    <a:pt x="3392" y="15294"/>
                    <a:pt x="6785" y="9017"/>
                    <a:pt x="9055" y="5589"/>
                  </a:cubicBezTo>
                  <a:cubicBezTo>
                    <a:pt x="11326" y="2161"/>
                    <a:pt x="11935" y="1913"/>
                    <a:pt x="13625" y="1005"/>
                  </a:cubicBezTo>
                  <a:cubicBezTo>
                    <a:pt x="15314" y="96"/>
                    <a:pt x="17862" y="302"/>
                    <a:pt x="19191" y="137"/>
                  </a:cubicBezTo>
                  <a:cubicBezTo>
                    <a:pt x="20520" y="-28"/>
                    <a:pt x="21060" y="-7"/>
                    <a:pt x="21600" y="13"/>
                  </a:cubicBezTo>
                </a:path>
              </a:pathLst>
            </a:custGeom>
            <a:noFill/>
            <a:ln w="38100" cmpd="sng">
              <a:solidFill>
                <a:srgbClr val="0000FF"/>
              </a:solidFill>
              <a:prstDash val="dash"/>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4" name="AutoShape 51"/>
            <p:cNvSpPr>
              <a:spLocks/>
            </p:cNvSpPr>
            <p:nvPr/>
          </p:nvSpPr>
          <p:spPr bwMode="auto">
            <a:xfrm>
              <a:off x="1492260" y="2532816"/>
              <a:ext cx="1176337" cy="1512368"/>
            </a:xfrm>
            <a:custGeom>
              <a:avLst/>
              <a:gdLst>
                <a:gd name="T0" fmla="*/ 0 w 21600"/>
                <a:gd name="T1" fmla="*/ 952 h 21572"/>
                <a:gd name="T2" fmla="*/ 323 w 21600"/>
                <a:gd name="T3" fmla="*/ 247 h 21572"/>
                <a:gd name="T4" fmla="*/ 475 w 21600"/>
                <a:gd name="T5" fmla="*/ 44 h 21572"/>
                <a:gd name="T6" fmla="*/ 661 w 21600"/>
                <a:gd name="T7" fmla="*/ 6 h 21572"/>
                <a:gd name="T8" fmla="*/ 741 w 21600"/>
                <a:gd name="T9" fmla="*/ 1 h 215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72">
                  <a:moveTo>
                    <a:pt x="0" y="21572"/>
                  </a:moveTo>
                  <a:cubicBezTo>
                    <a:pt x="3296" y="15276"/>
                    <a:pt x="7207" y="9044"/>
                    <a:pt x="9413" y="5606"/>
                  </a:cubicBezTo>
                  <a:cubicBezTo>
                    <a:pt x="11619" y="2167"/>
                    <a:pt x="12211" y="1919"/>
                    <a:pt x="13852" y="1008"/>
                  </a:cubicBezTo>
                  <a:cubicBezTo>
                    <a:pt x="15493" y="96"/>
                    <a:pt x="17968" y="303"/>
                    <a:pt x="19259" y="138"/>
                  </a:cubicBezTo>
                  <a:cubicBezTo>
                    <a:pt x="20551" y="-28"/>
                    <a:pt x="21075" y="-7"/>
                    <a:pt x="21600" y="13"/>
                  </a:cubicBezTo>
                </a:path>
              </a:pathLst>
            </a:custGeom>
            <a:noFill/>
            <a:ln w="38100" cmpd="sng">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5" name="Rectangle 52"/>
            <p:cNvSpPr>
              <a:spLocks/>
            </p:cNvSpPr>
            <p:nvPr/>
          </p:nvSpPr>
          <p:spPr bwMode="auto">
            <a:xfrm>
              <a:off x="2548085" y="2907028"/>
              <a:ext cx="311150" cy="355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0000FF"/>
                  </a:solidFill>
                  <a:latin typeface="Calibri" charset="0"/>
                  <a:ea typeface="ＭＳ Ｐゴシック" charset="0"/>
                  <a:cs typeface="ＭＳ Ｐゴシック" charset="0"/>
                  <a:sym typeface="Calibri" charset="0"/>
                </a:rPr>
                <a:t>+ I</a:t>
              </a:r>
            </a:p>
          </p:txBody>
        </p:sp>
        <p:sp>
          <p:nvSpPr>
            <p:cNvPr id="26" name="Rectangle 53"/>
            <p:cNvSpPr>
              <a:spLocks/>
            </p:cNvSpPr>
            <p:nvPr/>
          </p:nvSpPr>
          <p:spPr bwMode="auto">
            <a:xfrm>
              <a:off x="1771657" y="2609070"/>
              <a:ext cx="266700" cy="355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chemeClr val="tx1"/>
                  </a:solidFill>
                  <a:latin typeface="Calibri" charset="0"/>
                  <a:ea typeface="ＭＳ Ｐゴシック" charset="0"/>
                  <a:cs typeface="ＭＳ Ｐゴシック" charset="0"/>
                  <a:sym typeface="Calibri" charset="0"/>
                </a:rPr>
                <a:t>- I</a:t>
              </a:r>
            </a:p>
          </p:txBody>
        </p:sp>
        <p:sp>
          <p:nvSpPr>
            <p:cNvPr id="38" name="TextBox 37"/>
            <p:cNvSpPr txBox="1"/>
            <p:nvPr/>
          </p:nvSpPr>
          <p:spPr>
            <a:xfrm>
              <a:off x="1610798" y="3997056"/>
              <a:ext cx="445404" cy="369332"/>
            </a:xfrm>
            <a:prstGeom prst="rect">
              <a:avLst/>
            </a:prstGeom>
            <a:noFill/>
          </p:spPr>
          <p:txBody>
            <a:bodyPr wrap="none" rtlCol="0">
              <a:spAutoFit/>
            </a:bodyPr>
            <a:lstStyle/>
            <a:p>
              <a:r>
                <a:rPr lang="en-US" b="1" dirty="0"/>
                <a:t>K</a:t>
              </a:r>
              <a:r>
                <a:rPr lang="en-US" b="1" baseline="-25000" dirty="0"/>
                <a:t>M</a:t>
              </a:r>
            </a:p>
          </p:txBody>
        </p:sp>
        <p:sp>
          <p:nvSpPr>
            <p:cNvPr id="39" name="TextBox 38"/>
            <p:cNvSpPr txBox="1"/>
            <p:nvPr/>
          </p:nvSpPr>
          <p:spPr>
            <a:xfrm>
              <a:off x="1987020" y="3998835"/>
              <a:ext cx="351378" cy="369332"/>
            </a:xfrm>
            <a:prstGeom prst="rect">
              <a:avLst/>
            </a:prstGeom>
            <a:noFill/>
          </p:spPr>
          <p:txBody>
            <a:bodyPr wrap="none" rtlCol="0">
              <a:spAutoFit/>
            </a:bodyPr>
            <a:lstStyle/>
            <a:p>
              <a:r>
                <a:rPr lang="en-US" b="1" dirty="0">
                  <a:solidFill>
                    <a:srgbClr val="0000FF"/>
                  </a:solidFill>
                </a:rPr>
                <a:t>K</a:t>
              </a:r>
              <a:r>
                <a:rPr lang="en-US" b="1" baseline="-25000" dirty="0">
                  <a:solidFill>
                    <a:srgbClr val="0000FF"/>
                  </a:solidFill>
                </a:rPr>
                <a:t>i</a:t>
              </a:r>
            </a:p>
          </p:txBody>
        </p:sp>
        <p:sp>
          <p:nvSpPr>
            <p:cNvPr id="40" name="TextBox 39"/>
            <p:cNvSpPr txBox="1"/>
            <p:nvPr/>
          </p:nvSpPr>
          <p:spPr>
            <a:xfrm>
              <a:off x="2314920" y="3619501"/>
              <a:ext cx="1369936" cy="369332"/>
            </a:xfrm>
            <a:prstGeom prst="rect">
              <a:avLst/>
            </a:prstGeom>
            <a:noFill/>
          </p:spPr>
          <p:txBody>
            <a:bodyPr wrap="none" rtlCol="0">
              <a:spAutoFit/>
            </a:bodyPr>
            <a:lstStyle/>
            <a:p>
              <a:r>
                <a:rPr lang="en-US" b="1" dirty="0">
                  <a:solidFill>
                    <a:srgbClr val="008000"/>
                  </a:solidFill>
                </a:rPr>
                <a:t>K</a:t>
              </a:r>
              <a:r>
                <a:rPr lang="en-US" b="1" baseline="-25000" dirty="0">
                  <a:solidFill>
                    <a:srgbClr val="008000"/>
                  </a:solidFill>
                </a:rPr>
                <a:t>M </a:t>
              </a:r>
              <a:r>
                <a:rPr lang="en-US" b="1" dirty="0">
                  <a:solidFill>
                    <a:srgbClr val="008000"/>
                  </a:solidFill>
                </a:rPr>
                <a:t>increases</a:t>
              </a:r>
              <a:endParaRPr lang="en-US" b="1" baseline="-25000" dirty="0">
                <a:solidFill>
                  <a:srgbClr val="008000"/>
                </a:solidFill>
              </a:endParaRPr>
            </a:p>
          </p:txBody>
        </p:sp>
      </p:grpSp>
      <p:sp>
        <p:nvSpPr>
          <p:cNvPr id="44" name="Rectangle 43"/>
          <p:cNvSpPr/>
          <p:nvPr/>
        </p:nvSpPr>
        <p:spPr>
          <a:xfrm>
            <a:off x="3464882" y="471237"/>
            <a:ext cx="2521728" cy="1200328"/>
          </a:xfrm>
          <a:prstGeom prst="rect">
            <a:avLst/>
          </a:prstGeom>
        </p:spPr>
        <p:txBody>
          <a:bodyPr wrap="square">
            <a:spAutoFit/>
          </a:bodyPr>
          <a:lstStyle/>
          <a:p>
            <a:pPr fontAlgn="base"/>
            <a:endParaRPr lang="en-US" sz="2400" b="1" dirty="0"/>
          </a:p>
          <a:p>
            <a:pPr fontAlgn="base"/>
            <a:r>
              <a:rPr lang="en-US" sz="2400" b="1" dirty="0"/>
              <a:t>E + I = EI</a:t>
            </a:r>
          </a:p>
          <a:p>
            <a:pPr fontAlgn="base"/>
            <a:r>
              <a:rPr lang="en-US" sz="2400" b="1" dirty="0"/>
              <a:t>EI + S = E + P + I</a:t>
            </a:r>
          </a:p>
        </p:txBody>
      </p:sp>
      <p:sp>
        <p:nvSpPr>
          <p:cNvPr id="45" name="Rectangle 44"/>
          <p:cNvSpPr/>
          <p:nvPr/>
        </p:nvSpPr>
        <p:spPr>
          <a:xfrm>
            <a:off x="0" y="1"/>
            <a:ext cx="9144000" cy="5984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Competitive Inhibition</a:t>
            </a:r>
          </a:p>
        </p:txBody>
      </p:sp>
      <p:cxnSp>
        <p:nvCxnSpPr>
          <p:cNvPr id="3" name="Straight Arrow Connector 2"/>
          <p:cNvCxnSpPr/>
          <p:nvPr/>
        </p:nvCxnSpPr>
        <p:spPr>
          <a:xfrm>
            <a:off x="5198175" y="5468730"/>
            <a:ext cx="350604" cy="54260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744113" y="5042954"/>
            <a:ext cx="732254" cy="369332"/>
          </a:xfrm>
          <a:prstGeom prst="rect">
            <a:avLst/>
          </a:prstGeom>
          <a:noFill/>
        </p:spPr>
        <p:txBody>
          <a:bodyPr wrap="none" rtlCol="0">
            <a:spAutoFit/>
          </a:bodyPr>
          <a:lstStyle/>
          <a:p>
            <a:r>
              <a:rPr lang="en-US" b="1" dirty="0"/>
              <a:t>-1/K</a:t>
            </a:r>
            <a:r>
              <a:rPr lang="en-US" b="1" baseline="-25000" dirty="0"/>
              <a:t>M</a:t>
            </a:r>
            <a:endParaRPr lang="en-US" b="1" dirty="0"/>
          </a:p>
        </p:txBody>
      </p:sp>
      <p:cxnSp>
        <p:nvCxnSpPr>
          <p:cNvPr id="46" name="Straight Arrow Connector 45"/>
          <p:cNvCxnSpPr/>
          <p:nvPr/>
        </p:nvCxnSpPr>
        <p:spPr>
          <a:xfrm>
            <a:off x="6124222" y="5042954"/>
            <a:ext cx="492441" cy="50108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5520446" y="4553318"/>
            <a:ext cx="813043" cy="369332"/>
          </a:xfrm>
          <a:prstGeom prst="rect">
            <a:avLst/>
          </a:prstGeom>
          <a:noFill/>
        </p:spPr>
        <p:txBody>
          <a:bodyPr wrap="none" rtlCol="0">
            <a:spAutoFit/>
          </a:bodyPr>
          <a:lstStyle/>
          <a:p>
            <a:r>
              <a:rPr lang="en-US" b="1" dirty="0"/>
              <a:t>1/</a:t>
            </a:r>
            <a:r>
              <a:rPr lang="en-US" b="1" dirty="0" err="1"/>
              <a:t>V</a:t>
            </a:r>
            <a:r>
              <a:rPr lang="en-US" b="1" baseline="-25000" dirty="0" err="1"/>
              <a:t>max</a:t>
            </a:r>
            <a:endParaRPr lang="en-US" b="1" baseline="-25000" dirty="0"/>
          </a:p>
        </p:txBody>
      </p:sp>
      <p:grpSp>
        <p:nvGrpSpPr>
          <p:cNvPr id="48" name="Group 76"/>
          <p:cNvGrpSpPr>
            <a:grpSpLocks/>
          </p:cNvGrpSpPr>
          <p:nvPr/>
        </p:nvGrpSpPr>
        <p:grpSpPr bwMode="auto">
          <a:xfrm>
            <a:off x="2333893" y="2958419"/>
            <a:ext cx="478216" cy="530428"/>
            <a:chOff x="1524000" y="533400"/>
            <a:chExt cx="321322" cy="315334"/>
          </a:xfrm>
        </p:grpSpPr>
        <p:sp>
          <p:nvSpPr>
            <p:cNvPr id="49" name="Rectangle 77"/>
            <p:cNvSpPr>
              <a:spLocks noChangeArrowheads="1"/>
            </p:cNvSpPr>
            <p:nvPr/>
          </p:nvSpPr>
          <p:spPr bwMode="auto">
            <a:xfrm>
              <a:off x="1524000" y="533400"/>
              <a:ext cx="304800" cy="228600"/>
            </a:xfrm>
            <a:prstGeom prst="rect">
              <a:avLst/>
            </a:prstGeom>
            <a:solidFill>
              <a:srgbClr val="FFFF00"/>
            </a:solidFill>
            <a:ln w="25400">
              <a:solidFill>
                <a:srgbClr val="000000"/>
              </a:solidFill>
              <a:round/>
              <a:headEnd/>
              <a:tailEnd/>
            </a:ln>
          </p:spPr>
          <p:txBody>
            <a:bodyPr/>
            <a:lstStyle/>
            <a:p>
              <a:endParaRPr lang="en-US"/>
            </a:p>
          </p:txBody>
        </p:sp>
        <p:sp>
          <p:nvSpPr>
            <p:cNvPr id="50" name="TextBox 78"/>
            <p:cNvSpPr txBox="1">
              <a:spLocks noChangeArrowheads="1"/>
            </p:cNvSpPr>
            <p:nvPr/>
          </p:nvSpPr>
          <p:spPr bwMode="auto">
            <a:xfrm>
              <a:off x="1589560" y="540957"/>
              <a:ext cx="255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latin typeface="Garamond" charset="0"/>
                  <a:cs typeface="Garamond" charset="0"/>
                </a:rPr>
                <a:t>I</a:t>
              </a:r>
            </a:p>
          </p:txBody>
        </p:sp>
      </p:grpSp>
      <p:cxnSp>
        <p:nvCxnSpPr>
          <p:cNvPr id="52" name="Straight Arrow Connector 51"/>
          <p:cNvCxnSpPr/>
          <p:nvPr/>
        </p:nvCxnSpPr>
        <p:spPr>
          <a:xfrm>
            <a:off x="3959022" y="2723260"/>
            <a:ext cx="785091" cy="0"/>
          </a:xfrm>
          <a:prstGeom prst="straightConnector1">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Pie 52"/>
          <p:cNvSpPr/>
          <p:nvPr/>
        </p:nvSpPr>
        <p:spPr bwMode="auto">
          <a:xfrm>
            <a:off x="5308413" y="2182958"/>
            <a:ext cx="1247473" cy="896663"/>
          </a:xfrm>
          <a:prstGeom prst="pie">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4" name="Rectangle 53"/>
          <p:cNvSpPr/>
          <p:nvPr/>
        </p:nvSpPr>
        <p:spPr bwMode="auto">
          <a:xfrm>
            <a:off x="6896105" y="2311053"/>
            <a:ext cx="453626" cy="384284"/>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55" name="Group 6"/>
          <p:cNvGrpSpPr>
            <a:grpSpLocks/>
          </p:cNvGrpSpPr>
          <p:nvPr/>
        </p:nvGrpSpPr>
        <p:grpSpPr bwMode="auto">
          <a:xfrm>
            <a:off x="7559261" y="3019654"/>
            <a:ext cx="493158" cy="552845"/>
            <a:chOff x="1524000" y="533400"/>
            <a:chExt cx="331362" cy="328660"/>
          </a:xfrm>
        </p:grpSpPr>
        <p:sp>
          <p:nvSpPr>
            <p:cNvPr id="56" name="Rectangle 70"/>
            <p:cNvSpPr>
              <a:spLocks noChangeArrowheads="1"/>
            </p:cNvSpPr>
            <p:nvPr/>
          </p:nvSpPr>
          <p:spPr bwMode="auto">
            <a:xfrm>
              <a:off x="1524000" y="533400"/>
              <a:ext cx="304800" cy="228600"/>
            </a:xfrm>
            <a:prstGeom prst="rect">
              <a:avLst/>
            </a:prstGeom>
            <a:solidFill>
              <a:srgbClr val="FFFF00"/>
            </a:solidFill>
            <a:ln w="25400">
              <a:solidFill>
                <a:srgbClr val="000000"/>
              </a:solidFill>
              <a:round/>
              <a:headEnd/>
              <a:tailEnd/>
            </a:ln>
          </p:spPr>
          <p:txBody>
            <a:bodyPr/>
            <a:lstStyle/>
            <a:p>
              <a:endParaRPr lang="en-US"/>
            </a:p>
          </p:txBody>
        </p:sp>
        <p:sp>
          <p:nvSpPr>
            <p:cNvPr id="57" name="TextBox 72"/>
            <p:cNvSpPr txBox="1">
              <a:spLocks noChangeArrowheads="1"/>
            </p:cNvSpPr>
            <p:nvPr/>
          </p:nvSpPr>
          <p:spPr bwMode="auto">
            <a:xfrm>
              <a:off x="1599600" y="554283"/>
              <a:ext cx="255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a:latin typeface="Garamond" charset="0"/>
                  <a:cs typeface="Garamond" charset="0"/>
                </a:rPr>
                <a:t>I</a:t>
              </a:r>
            </a:p>
          </p:txBody>
        </p:sp>
      </p:grpSp>
      <p:sp>
        <p:nvSpPr>
          <p:cNvPr id="58" name="TextBox 74"/>
          <p:cNvSpPr txBox="1">
            <a:spLocks noChangeArrowheads="1"/>
          </p:cNvSpPr>
          <p:nvPr/>
        </p:nvSpPr>
        <p:spPr bwMode="auto">
          <a:xfrm>
            <a:off x="6979501" y="2323837"/>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solidFill>
                  <a:srgbClr val="FFFFFF"/>
                </a:solidFill>
                <a:latin typeface="Garamond" charset="0"/>
                <a:cs typeface="Garamond" charset="0"/>
              </a:rPr>
              <a:t>S</a:t>
            </a:r>
          </a:p>
        </p:txBody>
      </p:sp>
      <p:grpSp>
        <p:nvGrpSpPr>
          <p:cNvPr id="59" name="Group 76"/>
          <p:cNvGrpSpPr>
            <a:grpSpLocks/>
          </p:cNvGrpSpPr>
          <p:nvPr/>
        </p:nvGrpSpPr>
        <p:grpSpPr bwMode="auto">
          <a:xfrm>
            <a:off x="7463138" y="2545965"/>
            <a:ext cx="478216" cy="530428"/>
            <a:chOff x="1524000" y="533400"/>
            <a:chExt cx="321322" cy="315334"/>
          </a:xfrm>
        </p:grpSpPr>
        <p:sp>
          <p:nvSpPr>
            <p:cNvPr id="60" name="Rectangle 77"/>
            <p:cNvSpPr>
              <a:spLocks noChangeArrowheads="1"/>
            </p:cNvSpPr>
            <p:nvPr/>
          </p:nvSpPr>
          <p:spPr bwMode="auto">
            <a:xfrm>
              <a:off x="1524000" y="533400"/>
              <a:ext cx="304800" cy="228600"/>
            </a:xfrm>
            <a:prstGeom prst="rect">
              <a:avLst/>
            </a:prstGeom>
            <a:solidFill>
              <a:srgbClr val="FFFF00"/>
            </a:solidFill>
            <a:ln w="25400">
              <a:solidFill>
                <a:srgbClr val="000000"/>
              </a:solidFill>
              <a:round/>
              <a:headEnd/>
              <a:tailEnd/>
            </a:ln>
          </p:spPr>
          <p:txBody>
            <a:bodyPr/>
            <a:lstStyle/>
            <a:p>
              <a:endParaRPr lang="en-US"/>
            </a:p>
          </p:txBody>
        </p:sp>
        <p:sp>
          <p:nvSpPr>
            <p:cNvPr id="61" name="TextBox 78"/>
            <p:cNvSpPr txBox="1">
              <a:spLocks noChangeArrowheads="1"/>
            </p:cNvSpPr>
            <p:nvPr/>
          </p:nvSpPr>
          <p:spPr bwMode="auto">
            <a:xfrm>
              <a:off x="1589560" y="540957"/>
              <a:ext cx="255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latin typeface="Garamond" charset="0"/>
                  <a:cs typeface="Garamond" charset="0"/>
                </a:rPr>
                <a:t>I</a:t>
              </a:r>
            </a:p>
          </p:txBody>
        </p:sp>
      </p:grpSp>
      <p:sp>
        <p:nvSpPr>
          <p:cNvPr id="62" name="TextBox 12"/>
          <p:cNvSpPr txBox="1">
            <a:spLocks noChangeArrowheads="1"/>
          </p:cNvSpPr>
          <p:nvPr/>
        </p:nvSpPr>
        <p:spPr bwMode="auto">
          <a:xfrm>
            <a:off x="5676984" y="2615278"/>
            <a:ext cx="366381" cy="400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b="1" dirty="0">
                <a:solidFill>
                  <a:schemeClr val="bg1"/>
                </a:solidFill>
                <a:latin typeface="Garamond" charset="0"/>
                <a:cs typeface="Garamond" charset="0"/>
              </a:rPr>
              <a:t>E</a:t>
            </a:r>
          </a:p>
        </p:txBody>
      </p:sp>
      <p:grpSp>
        <p:nvGrpSpPr>
          <p:cNvPr id="63" name="Group 76"/>
          <p:cNvGrpSpPr>
            <a:grpSpLocks/>
          </p:cNvGrpSpPr>
          <p:nvPr/>
        </p:nvGrpSpPr>
        <p:grpSpPr bwMode="auto">
          <a:xfrm>
            <a:off x="6616663" y="2930496"/>
            <a:ext cx="478216" cy="530428"/>
            <a:chOff x="1524000" y="533400"/>
            <a:chExt cx="321322" cy="315334"/>
          </a:xfrm>
        </p:grpSpPr>
        <p:sp>
          <p:nvSpPr>
            <p:cNvPr id="64" name="Rectangle 77"/>
            <p:cNvSpPr>
              <a:spLocks noChangeArrowheads="1"/>
            </p:cNvSpPr>
            <p:nvPr/>
          </p:nvSpPr>
          <p:spPr bwMode="auto">
            <a:xfrm>
              <a:off x="1524000" y="533400"/>
              <a:ext cx="304800" cy="228600"/>
            </a:xfrm>
            <a:prstGeom prst="rect">
              <a:avLst/>
            </a:prstGeom>
            <a:solidFill>
              <a:srgbClr val="FFFF00"/>
            </a:solidFill>
            <a:ln w="25400">
              <a:solidFill>
                <a:srgbClr val="000000"/>
              </a:solidFill>
              <a:round/>
              <a:headEnd/>
              <a:tailEnd/>
            </a:ln>
          </p:spPr>
          <p:txBody>
            <a:bodyPr/>
            <a:lstStyle/>
            <a:p>
              <a:endParaRPr lang="en-US"/>
            </a:p>
          </p:txBody>
        </p:sp>
        <p:sp>
          <p:nvSpPr>
            <p:cNvPr id="65" name="TextBox 78"/>
            <p:cNvSpPr txBox="1">
              <a:spLocks noChangeArrowheads="1"/>
            </p:cNvSpPr>
            <p:nvPr/>
          </p:nvSpPr>
          <p:spPr bwMode="auto">
            <a:xfrm>
              <a:off x="1589560" y="540957"/>
              <a:ext cx="255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latin typeface="Garamond" charset="0"/>
                  <a:cs typeface="Garamond" charset="0"/>
                </a:rPr>
                <a:t>I</a:t>
              </a:r>
            </a:p>
          </p:txBody>
        </p:sp>
      </p:grpSp>
      <p:sp>
        <p:nvSpPr>
          <p:cNvPr id="69" name="Rectangle 68"/>
          <p:cNvSpPr/>
          <p:nvPr/>
        </p:nvSpPr>
        <p:spPr bwMode="auto">
          <a:xfrm>
            <a:off x="8311682" y="2876637"/>
            <a:ext cx="453626" cy="384284"/>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0" name="TextBox 74"/>
          <p:cNvSpPr txBox="1">
            <a:spLocks noChangeArrowheads="1"/>
          </p:cNvSpPr>
          <p:nvPr/>
        </p:nvSpPr>
        <p:spPr bwMode="auto">
          <a:xfrm>
            <a:off x="8395078" y="2889421"/>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solidFill>
                  <a:srgbClr val="FFFFFF"/>
                </a:solidFill>
                <a:latin typeface="Garamond" charset="0"/>
                <a:cs typeface="Garamond" charset="0"/>
              </a:rPr>
              <a:t>S</a:t>
            </a:r>
          </a:p>
        </p:txBody>
      </p:sp>
      <p:sp>
        <p:nvSpPr>
          <p:cNvPr id="71" name="Rectangle 70"/>
          <p:cNvSpPr/>
          <p:nvPr/>
        </p:nvSpPr>
        <p:spPr bwMode="auto">
          <a:xfrm>
            <a:off x="8464082" y="2267043"/>
            <a:ext cx="453626" cy="384284"/>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2" name="TextBox 74"/>
          <p:cNvSpPr txBox="1">
            <a:spLocks noChangeArrowheads="1"/>
          </p:cNvSpPr>
          <p:nvPr/>
        </p:nvSpPr>
        <p:spPr bwMode="auto">
          <a:xfrm>
            <a:off x="8547478" y="2279827"/>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solidFill>
                  <a:srgbClr val="FFFFFF"/>
                </a:solidFill>
                <a:latin typeface="Garamond" charset="0"/>
                <a:cs typeface="Garamond" charset="0"/>
              </a:rPr>
              <a:t>S</a:t>
            </a:r>
          </a:p>
        </p:txBody>
      </p:sp>
      <p:sp>
        <p:nvSpPr>
          <p:cNvPr id="73" name="Rectangle 72"/>
          <p:cNvSpPr/>
          <p:nvPr/>
        </p:nvSpPr>
        <p:spPr bwMode="auto">
          <a:xfrm>
            <a:off x="7868599" y="1812670"/>
            <a:ext cx="453626" cy="384284"/>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 name="TextBox 74"/>
          <p:cNvSpPr txBox="1">
            <a:spLocks noChangeArrowheads="1"/>
          </p:cNvSpPr>
          <p:nvPr/>
        </p:nvSpPr>
        <p:spPr bwMode="auto">
          <a:xfrm>
            <a:off x="7951995" y="1825454"/>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solidFill>
                  <a:srgbClr val="FFFFFF"/>
                </a:solidFill>
                <a:latin typeface="Garamond" charset="0"/>
                <a:cs typeface="Garamond" charset="0"/>
              </a:rPr>
              <a:t>S</a:t>
            </a:r>
          </a:p>
        </p:txBody>
      </p:sp>
      <p:sp>
        <p:nvSpPr>
          <p:cNvPr id="75" name="Rectangle 74"/>
          <p:cNvSpPr/>
          <p:nvPr/>
        </p:nvSpPr>
        <p:spPr bwMode="auto">
          <a:xfrm>
            <a:off x="6541538" y="1658781"/>
            <a:ext cx="453626" cy="384284"/>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6" name="TextBox 74"/>
          <p:cNvSpPr txBox="1">
            <a:spLocks noChangeArrowheads="1"/>
          </p:cNvSpPr>
          <p:nvPr/>
        </p:nvSpPr>
        <p:spPr bwMode="auto">
          <a:xfrm>
            <a:off x="6624934" y="1671565"/>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solidFill>
                  <a:srgbClr val="FFFFFF"/>
                </a:solidFill>
                <a:latin typeface="Garamond" charset="0"/>
                <a:cs typeface="Garamond" charset="0"/>
              </a:rPr>
              <a:t>S</a:t>
            </a:r>
          </a:p>
        </p:txBody>
      </p:sp>
      <p:sp>
        <p:nvSpPr>
          <p:cNvPr id="77" name="Rectangle 76"/>
          <p:cNvSpPr/>
          <p:nvPr/>
        </p:nvSpPr>
        <p:spPr bwMode="auto">
          <a:xfrm>
            <a:off x="6006373" y="2168110"/>
            <a:ext cx="453626" cy="384284"/>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8" name="TextBox 74"/>
          <p:cNvSpPr txBox="1">
            <a:spLocks noChangeArrowheads="1"/>
          </p:cNvSpPr>
          <p:nvPr/>
        </p:nvSpPr>
        <p:spPr bwMode="auto">
          <a:xfrm>
            <a:off x="6089769" y="2180894"/>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solidFill>
                  <a:srgbClr val="FFFFFF"/>
                </a:solidFill>
                <a:latin typeface="Garamond" charset="0"/>
                <a:cs typeface="Garamond" charset="0"/>
              </a:rPr>
              <a:t>S</a:t>
            </a:r>
          </a:p>
        </p:txBody>
      </p:sp>
      <p:sp>
        <p:nvSpPr>
          <p:cNvPr id="79" name="Rectangle 78"/>
          <p:cNvSpPr/>
          <p:nvPr/>
        </p:nvSpPr>
        <p:spPr bwMode="auto">
          <a:xfrm>
            <a:off x="7216672" y="1626406"/>
            <a:ext cx="453626" cy="384284"/>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0" name="TextBox 74"/>
          <p:cNvSpPr txBox="1">
            <a:spLocks noChangeArrowheads="1"/>
          </p:cNvSpPr>
          <p:nvPr/>
        </p:nvSpPr>
        <p:spPr bwMode="auto">
          <a:xfrm>
            <a:off x="7300068" y="1639190"/>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solidFill>
                  <a:srgbClr val="FFFFFF"/>
                </a:solidFill>
                <a:latin typeface="Garamond" charset="0"/>
                <a:cs typeface="Garamond" charset="0"/>
              </a:rPr>
              <a:t>S</a:t>
            </a:r>
          </a:p>
        </p:txBody>
      </p:sp>
      <p:sp>
        <p:nvSpPr>
          <p:cNvPr id="2" name="Freeform 1">
            <a:extLst>
              <a:ext uri="{FF2B5EF4-FFF2-40B4-BE49-F238E27FC236}">
                <a16:creationId xmlns:a16="http://schemas.microsoft.com/office/drawing/2014/main" id="{BF8AC7D6-FCAE-E34D-9D5E-99EFE9EE0020}"/>
              </a:ext>
            </a:extLst>
          </p:cNvPr>
          <p:cNvSpPr/>
          <p:nvPr/>
        </p:nvSpPr>
        <p:spPr>
          <a:xfrm rot="21135196">
            <a:off x="4098275" y="2500829"/>
            <a:ext cx="385590" cy="245551"/>
          </a:xfrm>
          <a:custGeom>
            <a:avLst/>
            <a:gdLst>
              <a:gd name="connsiteX0" fmla="*/ 0 w 385590"/>
              <a:gd name="connsiteY0" fmla="*/ 0 h 245551"/>
              <a:gd name="connsiteX1" fmla="*/ 33050 w 385590"/>
              <a:gd name="connsiteY1" fmla="*/ 154236 h 245551"/>
              <a:gd name="connsiteX2" fmla="*/ 110168 w 385590"/>
              <a:gd name="connsiteY2" fmla="*/ 209321 h 245551"/>
              <a:gd name="connsiteX3" fmla="*/ 308472 w 385590"/>
              <a:gd name="connsiteY3" fmla="*/ 242371 h 245551"/>
              <a:gd name="connsiteX4" fmla="*/ 385590 w 385590"/>
              <a:gd name="connsiteY4" fmla="*/ 242371 h 24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590" h="245551">
                <a:moveTo>
                  <a:pt x="0" y="0"/>
                </a:moveTo>
                <a:cubicBezTo>
                  <a:pt x="7344" y="59674"/>
                  <a:pt x="14689" y="119349"/>
                  <a:pt x="33050" y="154236"/>
                </a:cubicBezTo>
                <a:cubicBezTo>
                  <a:pt x="51411" y="189123"/>
                  <a:pt x="64264" y="194632"/>
                  <a:pt x="110168" y="209321"/>
                </a:cubicBezTo>
                <a:cubicBezTo>
                  <a:pt x="156072" y="224010"/>
                  <a:pt x="262568" y="236863"/>
                  <a:pt x="308472" y="242371"/>
                </a:cubicBezTo>
                <a:cubicBezTo>
                  <a:pt x="354376" y="247879"/>
                  <a:pt x="369983" y="245125"/>
                  <a:pt x="385590" y="242371"/>
                </a:cubicBezTo>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8B44C5B-0DCA-204B-81B1-A72C18FE61F7}"/>
              </a:ext>
            </a:extLst>
          </p:cNvPr>
          <p:cNvSpPr/>
          <p:nvPr/>
        </p:nvSpPr>
        <p:spPr bwMode="auto">
          <a:xfrm>
            <a:off x="3834391" y="2028483"/>
            <a:ext cx="453626" cy="384284"/>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2" name="TextBox 74">
            <a:extLst>
              <a:ext uri="{FF2B5EF4-FFF2-40B4-BE49-F238E27FC236}">
                <a16:creationId xmlns:a16="http://schemas.microsoft.com/office/drawing/2014/main" id="{8CF7E867-4378-964B-A97F-CE9EF3FD5B60}"/>
              </a:ext>
            </a:extLst>
          </p:cNvPr>
          <p:cNvSpPr txBox="1">
            <a:spLocks noChangeArrowheads="1"/>
          </p:cNvSpPr>
          <p:nvPr/>
        </p:nvSpPr>
        <p:spPr bwMode="auto">
          <a:xfrm>
            <a:off x="3917787" y="2041267"/>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solidFill>
                  <a:srgbClr val="FFFFFF"/>
                </a:solidFill>
                <a:latin typeface="Garamond" charset="0"/>
                <a:cs typeface="Garamond" charset="0"/>
              </a:rPr>
              <a:t>S</a:t>
            </a:r>
          </a:p>
        </p:txBody>
      </p:sp>
    </p:spTree>
    <p:extLst>
      <p:ext uri="{BB962C8B-B14F-4D97-AF65-F5344CB8AC3E}">
        <p14:creationId xmlns:p14="http://schemas.microsoft.com/office/powerpoint/2010/main" val="2268194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7030" y="1298882"/>
            <a:ext cx="2098929" cy="1200328"/>
          </a:xfrm>
          <a:prstGeom prst="rect">
            <a:avLst/>
          </a:prstGeom>
        </p:spPr>
        <p:txBody>
          <a:bodyPr wrap="square">
            <a:spAutoFit/>
          </a:bodyPr>
          <a:lstStyle/>
          <a:p>
            <a:pPr fontAlgn="base"/>
            <a:r>
              <a:rPr lang="en-US" sz="2400" b="1" dirty="0"/>
              <a:t>E + I = EI</a:t>
            </a:r>
          </a:p>
          <a:p>
            <a:pPr fontAlgn="base"/>
            <a:r>
              <a:rPr lang="en-US" sz="2400" b="1" dirty="0"/>
              <a:t>EI + S = ESI</a:t>
            </a:r>
          </a:p>
          <a:p>
            <a:pPr fontAlgn="base"/>
            <a:r>
              <a:rPr lang="en-US" sz="2400" b="1" dirty="0"/>
              <a:t>E + I + S = E + P</a:t>
            </a:r>
          </a:p>
        </p:txBody>
      </p:sp>
      <p:grpSp>
        <p:nvGrpSpPr>
          <p:cNvPr id="39" name="Group 38"/>
          <p:cNvGrpSpPr/>
          <p:nvPr/>
        </p:nvGrpSpPr>
        <p:grpSpPr>
          <a:xfrm>
            <a:off x="5139765" y="3178021"/>
            <a:ext cx="3348990" cy="3003318"/>
            <a:chOff x="3305520" y="3886200"/>
            <a:chExt cx="2590800" cy="2139881"/>
          </a:xfrm>
        </p:grpSpPr>
        <p:sp>
          <p:nvSpPr>
            <p:cNvPr id="13" name="Line 29"/>
            <p:cNvSpPr>
              <a:spLocks noChangeShapeType="1"/>
            </p:cNvSpPr>
            <p:nvPr/>
          </p:nvSpPr>
          <p:spPr bwMode="auto">
            <a:xfrm rot="10800000" flipH="1">
              <a:off x="3305520" y="5541963"/>
              <a:ext cx="2590800" cy="20637"/>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 name="Line 30"/>
            <p:cNvSpPr>
              <a:spLocks noChangeShapeType="1"/>
            </p:cNvSpPr>
            <p:nvPr/>
          </p:nvSpPr>
          <p:spPr bwMode="auto">
            <a:xfrm flipH="1">
              <a:off x="4377083" y="3957638"/>
              <a:ext cx="1587" cy="1571625"/>
            </a:xfrm>
            <a:prstGeom prst="line">
              <a:avLst/>
            </a:prstGeom>
            <a:noFill/>
            <a:ln w="38100" cmpd="sng">
              <a:solidFill>
                <a:schemeClr val="tx1"/>
              </a:solidFill>
              <a:prstDash val="solid"/>
              <a:round/>
              <a:headEnd type="none" w="med" len="med"/>
              <a:tailEnd type="none" w="med" len="med"/>
            </a:ln>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5" name="Rectangle 31"/>
            <p:cNvSpPr>
              <a:spLocks/>
            </p:cNvSpPr>
            <p:nvPr/>
          </p:nvSpPr>
          <p:spPr bwMode="auto">
            <a:xfrm>
              <a:off x="3832570" y="3886200"/>
              <a:ext cx="436017" cy="353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FF0000"/>
                  </a:solidFill>
                  <a:latin typeface="Calibri" charset="0"/>
                  <a:ea typeface="ＭＳ Ｐゴシック" charset="0"/>
                  <a:cs typeface="ＭＳ Ｐゴシック" charset="0"/>
                  <a:sym typeface="Calibri" charset="0"/>
                </a:rPr>
                <a:t>1/V</a:t>
              </a:r>
            </a:p>
          </p:txBody>
        </p:sp>
        <p:sp>
          <p:nvSpPr>
            <p:cNvPr id="16" name="Rectangle 32"/>
            <p:cNvSpPr>
              <a:spLocks/>
            </p:cNvSpPr>
            <p:nvPr/>
          </p:nvSpPr>
          <p:spPr bwMode="auto">
            <a:xfrm>
              <a:off x="4173883" y="5672138"/>
              <a:ext cx="402228" cy="353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FF0000"/>
                  </a:solidFill>
                  <a:latin typeface="Calibri" charset="0"/>
                  <a:ea typeface="ＭＳ Ｐゴシック" charset="0"/>
                  <a:cs typeface="ＭＳ Ｐゴシック" charset="0"/>
                  <a:sym typeface="Calibri" charset="0"/>
                </a:rPr>
                <a:t>1/S</a:t>
              </a:r>
            </a:p>
          </p:txBody>
        </p:sp>
        <p:sp>
          <p:nvSpPr>
            <p:cNvPr id="17" name="Line 33"/>
            <p:cNvSpPr>
              <a:spLocks noChangeShapeType="1"/>
            </p:cNvSpPr>
            <p:nvPr/>
          </p:nvSpPr>
          <p:spPr bwMode="auto">
            <a:xfrm rot="10800000" flipH="1">
              <a:off x="3762720" y="4648200"/>
              <a:ext cx="2133600" cy="914400"/>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34"/>
            <p:cNvSpPr>
              <a:spLocks noChangeShapeType="1"/>
            </p:cNvSpPr>
            <p:nvPr/>
          </p:nvSpPr>
          <p:spPr bwMode="auto">
            <a:xfrm rot="10800000" flipH="1">
              <a:off x="3794470" y="4114800"/>
              <a:ext cx="1339850" cy="1422400"/>
            </a:xfrm>
            <a:prstGeom prst="line">
              <a:avLst/>
            </a:prstGeom>
            <a:noFill/>
            <a:ln w="38100" cmpd="sng">
              <a:solidFill>
                <a:srgbClr val="0000FF"/>
              </a:solidFill>
              <a:prstDash val="dash"/>
              <a:round/>
              <a:headEnd type="none" w="med" len="med"/>
              <a:tailEnd type="none" w="med" len="med"/>
            </a:ln>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9" name="Rectangle 35"/>
            <p:cNvSpPr>
              <a:spLocks/>
            </p:cNvSpPr>
            <p:nvPr/>
          </p:nvSpPr>
          <p:spPr bwMode="auto">
            <a:xfrm>
              <a:off x="4562820" y="3911600"/>
              <a:ext cx="312737"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0000FF"/>
                  </a:solidFill>
                  <a:latin typeface="Calibri" charset="0"/>
                  <a:ea typeface="ＭＳ Ｐゴシック" charset="0"/>
                  <a:cs typeface="ＭＳ Ｐゴシック" charset="0"/>
                  <a:sym typeface="Calibri" charset="0"/>
                </a:rPr>
                <a:t>+ I</a:t>
              </a:r>
            </a:p>
          </p:txBody>
        </p:sp>
        <p:sp>
          <p:nvSpPr>
            <p:cNvPr id="20" name="Rectangle 36"/>
            <p:cNvSpPr>
              <a:spLocks/>
            </p:cNvSpPr>
            <p:nvPr/>
          </p:nvSpPr>
          <p:spPr bwMode="auto">
            <a:xfrm>
              <a:off x="5529608" y="4343400"/>
              <a:ext cx="268287"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a:solidFill>
                    <a:schemeClr val="tx1"/>
                  </a:solidFill>
                  <a:latin typeface="Calibri" charset="0"/>
                  <a:ea typeface="ＭＳ Ｐゴシック" charset="0"/>
                  <a:cs typeface="ＭＳ Ｐゴシック" charset="0"/>
                  <a:sym typeface="Calibri" charset="0"/>
                </a:rPr>
                <a:t>- I</a:t>
              </a:r>
            </a:p>
          </p:txBody>
        </p:sp>
      </p:grpSp>
      <p:grpSp>
        <p:nvGrpSpPr>
          <p:cNvPr id="42" name="Group 41"/>
          <p:cNvGrpSpPr/>
          <p:nvPr/>
        </p:nvGrpSpPr>
        <p:grpSpPr>
          <a:xfrm>
            <a:off x="2224331" y="1398853"/>
            <a:ext cx="1207888" cy="1110842"/>
            <a:chOff x="7367152" y="1826742"/>
            <a:chExt cx="838200" cy="705686"/>
          </a:xfrm>
        </p:grpSpPr>
        <p:grpSp>
          <p:nvGrpSpPr>
            <p:cNvPr id="27" name="Group 11"/>
            <p:cNvGrpSpPr>
              <a:grpSpLocks/>
            </p:cNvGrpSpPr>
            <p:nvPr/>
          </p:nvGrpSpPr>
          <p:grpSpPr bwMode="auto">
            <a:xfrm>
              <a:off x="7367152" y="1826742"/>
              <a:ext cx="838200" cy="705686"/>
              <a:chOff x="3733800" y="517688"/>
              <a:chExt cx="838200" cy="705297"/>
            </a:xfrm>
          </p:grpSpPr>
          <p:sp>
            <p:nvSpPr>
              <p:cNvPr id="28" name="Pie 27"/>
              <p:cNvSpPr/>
              <p:nvPr/>
            </p:nvSpPr>
            <p:spPr bwMode="auto">
              <a:xfrm>
                <a:off x="3733800" y="533554"/>
                <a:ext cx="838200" cy="533106"/>
              </a:xfrm>
              <a:prstGeom prst="pie">
                <a:avLst/>
              </a:prstGeom>
              <a:solidFill>
                <a:schemeClr val="accent6">
                  <a:lumMod val="40000"/>
                  <a:lumOff val="60000"/>
                </a:schemeClr>
              </a:solidFill>
              <a:ln w="25400" cap="flat" cmpd="sng" algn="ctr">
                <a:solidFill>
                  <a:srgbClr val="000000"/>
                </a:solidFill>
                <a:prstDash val="solid"/>
                <a:round/>
                <a:headEnd type="none" w="med" len="med"/>
                <a:tailEnd type="none" w="med" len="med"/>
              </a:ln>
              <a:effectLst/>
            </p:spPr>
            <p:txBody>
              <a:bodyPr/>
              <a:lstStyle/>
              <a:p>
                <a:pPr>
                  <a:defRPr/>
                </a:pPr>
                <a:endParaRPr lang="en-US"/>
              </a:p>
            </p:txBody>
          </p:sp>
          <p:grpSp>
            <p:nvGrpSpPr>
              <p:cNvPr id="29" name="Group 81"/>
              <p:cNvGrpSpPr>
                <a:grpSpLocks/>
              </p:cNvGrpSpPr>
              <p:nvPr/>
            </p:nvGrpSpPr>
            <p:grpSpPr bwMode="auto">
              <a:xfrm>
                <a:off x="4152900" y="915208"/>
                <a:ext cx="316416" cy="307777"/>
                <a:chOff x="1524000" y="521508"/>
                <a:chExt cx="316416" cy="307777"/>
              </a:xfrm>
            </p:grpSpPr>
            <p:sp>
              <p:nvSpPr>
                <p:cNvPr id="33" name="Rectangle 82"/>
                <p:cNvSpPr>
                  <a:spLocks noChangeArrowheads="1"/>
                </p:cNvSpPr>
                <p:nvPr/>
              </p:nvSpPr>
              <p:spPr bwMode="auto">
                <a:xfrm>
                  <a:off x="1524000" y="533400"/>
                  <a:ext cx="304800" cy="228600"/>
                </a:xfrm>
                <a:prstGeom prst="rect">
                  <a:avLst/>
                </a:prstGeom>
                <a:solidFill>
                  <a:srgbClr val="FFFF00"/>
                </a:solidFill>
                <a:ln w="25400">
                  <a:solidFill>
                    <a:srgbClr val="000000"/>
                  </a:solidFill>
                  <a:round/>
                  <a:headEnd/>
                  <a:tailEnd/>
                </a:ln>
              </p:spPr>
              <p:txBody>
                <a:bodyPr/>
                <a:lstStyle/>
                <a:p>
                  <a:endParaRPr lang="en-US"/>
                </a:p>
              </p:txBody>
            </p:sp>
            <p:sp>
              <p:nvSpPr>
                <p:cNvPr id="34" name="TextBox 83"/>
                <p:cNvSpPr txBox="1">
                  <a:spLocks noChangeArrowheads="1"/>
                </p:cNvSpPr>
                <p:nvPr/>
              </p:nvSpPr>
              <p:spPr bwMode="auto">
                <a:xfrm>
                  <a:off x="1584654" y="521508"/>
                  <a:ext cx="255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latin typeface="Garamond" charset="0"/>
                      <a:cs typeface="Garamond" charset="0"/>
                    </a:rPr>
                    <a:t>I</a:t>
                  </a:r>
                </a:p>
              </p:txBody>
            </p:sp>
          </p:grpSp>
          <p:grpSp>
            <p:nvGrpSpPr>
              <p:cNvPr id="30" name="Group 8"/>
              <p:cNvGrpSpPr>
                <a:grpSpLocks/>
              </p:cNvGrpSpPr>
              <p:nvPr/>
            </p:nvGrpSpPr>
            <p:grpSpPr bwMode="auto">
              <a:xfrm>
                <a:off x="4216400" y="517688"/>
                <a:ext cx="314653" cy="308822"/>
                <a:chOff x="4343400" y="380965"/>
                <a:chExt cx="314653" cy="308822"/>
              </a:xfrm>
            </p:grpSpPr>
            <p:sp>
              <p:nvSpPr>
                <p:cNvPr id="31" name="Rectangle 30"/>
                <p:cNvSpPr/>
                <p:nvPr/>
              </p:nvSpPr>
              <p:spPr bwMode="auto">
                <a:xfrm>
                  <a:off x="4343400" y="380965"/>
                  <a:ext cx="304800" cy="228474"/>
                </a:xfrm>
                <a:prstGeom prst="rect">
                  <a:avLst/>
                </a:prstGeom>
                <a:solidFill>
                  <a:schemeClr val="accent6">
                    <a:lumMod val="40000"/>
                    <a:lumOff val="60000"/>
                  </a:schemeClr>
                </a:solidFill>
                <a:ln w="25400" cap="flat" cmpd="sng" algn="ctr">
                  <a:solidFill>
                    <a:srgbClr val="000000"/>
                  </a:solidFill>
                  <a:prstDash val="solid"/>
                  <a:round/>
                  <a:headEnd type="none" w="med" len="med"/>
                  <a:tailEnd type="none" w="med" len="med"/>
                </a:ln>
                <a:effectLst/>
              </p:spPr>
              <p:txBody>
                <a:bodyPr/>
                <a:lstStyle/>
                <a:p>
                  <a:pPr>
                    <a:defRPr/>
                  </a:pPr>
                  <a:endParaRPr lang="en-US"/>
                </a:p>
              </p:txBody>
            </p:sp>
            <p:sp>
              <p:nvSpPr>
                <p:cNvPr id="32" name="TextBox 91"/>
                <p:cNvSpPr txBox="1">
                  <a:spLocks noChangeArrowheads="1"/>
                </p:cNvSpPr>
                <p:nvPr/>
              </p:nvSpPr>
              <p:spPr bwMode="auto">
                <a:xfrm>
                  <a:off x="4381778" y="382010"/>
                  <a:ext cx="2762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dirty="0">
                      <a:latin typeface="Garamond" charset="0"/>
                      <a:cs typeface="Garamond" charset="0"/>
                    </a:rPr>
                    <a:t>S</a:t>
                  </a:r>
                </a:p>
              </p:txBody>
            </p:sp>
          </p:grpSp>
        </p:grpSp>
        <p:sp>
          <p:nvSpPr>
            <p:cNvPr id="35" name="TextBox 107"/>
            <p:cNvSpPr txBox="1">
              <a:spLocks noChangeArrowheads="1"/>
            </p:cNvSpPr>
            <p:nvPr/>
          </p:nvSpPr>
          <p:spPr bwMode="auto">
            <a:xfrm>
              <a:off x="7445220" y="1959696"/>
              <a:ext cx="311150"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b="1">
                  <a:latin typeface="Garamond" charset="0"/>
                  <a:cs typeface="Garamond" charset="0"/>
                </a:rPr>
                <a:t>E</a:t>
              </a:r>
            </a:p>
          </p:txBody>
        </p:sp>
      </p:grpSp>
      <p:grpSp>
        <p:nvGrpSpPr>
          <p:cNvPr id="40" name="Group 39"/>
          <p:cNvGrpSpPr/>
          <p:nvPr/>
        </p:nvGrpSpPr>
        <p:grpSpPr>
          <a:xfrm>
            <a:off x="850726" y="3033059"/>
            <a:ext cx="3737494" cy="2883485"/>
            <a:chOff x="3038044" y="1295400"/>
            <a:chExt cx="3046279" cy="2223965"/>
          </a:xfrm>
        </p:grpSpPr>
        <p:cxnSp>
          <p:nvCxnSpPr>
            <p:cNvPr id="6" name="Straight Connector 5"/>
            <p:cNvCxnSpPr/>
            <p:nvPr/>
          </p:nvCxnSpPr>
          <p:spPr>
            <a:xfrm>
              <a:off x="3915986" y="2377801"/>
              <a:ext cx="0" cy="79402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3269644" y="2411297"/>
              <a:ext cx="650875" cy="5113"/>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279169" y="2719771"/>
              <a:ext cx="619108"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Line 2"/>
            <p:cNvSpPr>
              <a:spLocks noChangeShapeType="1"/>
            </p:cNvSpPr>
            <p:nvPr/>
          </p:nvSpPr>
          <p:spPr bwMode="auto">
            <a:xfrm>
              <a:off x="3279169" y="1295400"/>
              <a:ext cx="0" cy="1905000"/>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 name="Line 3"/>
            <p:cNvSpPr>
              <a:spLocks noChangeShapeType="1"/>
            </p:cNvSpPr>
            <p:nvPr/>
          </p:nvSpPr>
          <p:spPr bwMode="auto">
            <a:xfrm rot="10800000" flipH="1">
              <a:off x="3269644" y="3171825"/>
              <a:ext cx="2546350" cy="20638"/>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 name="AutoShape 4"/>
            <p:cNvSpPr>
              <a:spLocks/>
            </p:cNvSpPr>
            <p:nvPr/>
          </p:nvSpPr>
          <p:spPr bwMode="auto">
            <a:xfrm>
              <a:off x="3279169" y="1704975"/>
              <a:ext cx="2146300" cy="1474788"/>
            </a:xfrm>
            <a:custGeom>
              <a:avLst/>
              <a:gdLst>
                <a:gd name="T0" fmla="*/ 0 w 21600"/>
                <a:gd name="T1" fmla="*/ 1474788 h 21572"/>
                <a:gd name="T2" fmla="*/ 899757 w 21600"/>
                <a:gd name="T3" fmla="*/ 382097 h 21572"/>
                <a:gd name="T4" fmla="*/ 1353858 w 21600"/>
                <a:gd name="T5" fmla="*/ 68708 h 21572"/>
                <a:gd name="T6" fmla="*/ 1906928 w 21600"/>
                <a:gd name="T7" fmla="*/ 9366 h 21572"/>
                <a:gd name="T8" fmla="*/ 2146300 w 21600"/>
                <a:gd name="T9" fmla="*/ 889 h 215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72">
                  <a:moveTo>
                    <a:pt x="0" y="21572"/>
                  </a:moveTo>
                  <a:cubicBezTo>
                    <a:pt x="3392" y="15294"/>
                    <a:pt x="6785" y="9017"/>
                    <a:pt x="9055" y="5589"/>
                  </a:cubicBezTo>
                  <a:cubicBezTo>
                    <a:pt x="11326" y="2161"/>
                    <a:pt x="11935" y="1913"/>
                    <a:pt x="13625" y="1005"/>
                  </a:cubicBezTo>
                  <a:cubicBezTo>
                    <a:pt x="15314" y="96"/>
                    <a:pt x="17862" y="302"/>
                    <a:pt x="19191" y="137"/>
                  </a:cubicBezTo>
                  <a:cubicBezTo>
                    <a:pt x="20520" y="-28"/>
                    <a:pt x="21060" y="-7"/>
                    <a:pt x="21600" y="13"/>
                  </a:cubicBezTo>
                </a:path>
              </a:pathLst>
            </a:custGeom>
            <a:noFill/>
            <a:ln w="38100" cmpd="sng">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2" name="Line 5"/>
            <p:cNvSpPr>
              <a:spLocks noChangeShapeType="1"/>
            </p:cNvSpPr>
            <p:nvPr/>
          </p:nvSpPr>
          <p:spPr bwMode="auto">
            <a:xfrm>
              <a:off x="5292119" y="1704975"/>
              <a:ext cx="534988" cy="1588"/>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1" name="Rectangle 43"/>
            <p:cNvSpPr>
              <a:spLocks/>
            </p:cNvSpPr>
            <p:nvPr/>
          </p:nvSpPr>
          <p:spPr bwMode="auto">
            <a:xfrm>
              <a:off x="3038044" y="2053508"/>
              <a:ext cx="217487"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FF0000"/>
                  </a:solidFill>
                  <a:latin typeface="Calibri" charset="0"/>
                  <a:ea typeface="ＭＳ Ｐゴシック" charset="0"/>
                  <a:cs typeface="ＭＳ Ｐゴシック" charset="0"/>
                  <a:sym typeface="Calibri" charset="0"/>
                </a:rPr>
                <a:t>V</a:t>
              </a:r>
            </a:p>
          </p:txBody>
        </p:sp>
        <p:sp>
          <p:nvSpPr>
            <p:cNvPr id="22" name="AutoShape 58"/>
            <p:cNvSpPr>
              <a:spLocks/>
            </p:cNvSpPr>
            <p:nvPr/>
          </p:nvSpPr>
          <p:spPr bwMode="auto">
            <a:xfrm>
              <a:off x="3275994" y="2209800"/>
              <a:ext cx="2552700" cy="977900"/>
            </a:xfrm>
            <a:custGeom>
              <a:avLst/>
              <a:gdLst>
                <a:gd name="T0" fmla="*/ 0 w 21600"/>
                <a:gd name="T1" fmla="*/ 977900 h 21572"/>
                <a:gd name="T2" fmla="*/ 1048025 w 21600"/>
                <a:gd name="T3" fmla="*/ 256669 h 21572"/>
                <a:gd name="T4" fmla="*/ 1596147 w 21600"/>
                <a:gd name="T5" fmla="*/ 46148 h 21572"/>
                <a:gd name="T6" fmla="*/ 2263749 w 21600"/>
                <a:gd name="T7" fmla="*/ 6301 h 21572"/>
                <a:gd name="T8" fmla="*/ 2552700 w 21600"/>
                <a:gd name="T9" fmla="*/ 635 h 215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72">
                  <a:moveTo>
                    <a:pt x="0" y="21572"/>
                  </a:moveTo>
                  <a:cubicBezTo>
                    <a:pt x="3443" y="15213"/>
                    <a:pt x="6563" y="9134"/>
                    <a:pt x="8868" y="5662"/>
                  </a:cubicBezTo>
                  <a:cubicBezTo>
                    <a:pt x="11173" y="2189"/>
                    <a:pt x="11791" y="1938"/>
                    <a:pt x="13506" y="1018"/>
                  </a:cubicBezTo>
                  <a:cubicBezTo>
                    <a:pt x="15220" y="98"/>
                    <a:pt x="17806" y="307"/>
                    <a:pt x="19155" y="139"/>
                  </a:cubicBezTo>
                  <a:cubicBezTo>
                    <a:pt x="20504" y="-28"/>
                    <a:pt x="21052" y="-7"/>
                    <a:pt x="21600" y="14"/>
                  </a:cubicBezTo>
                </a:path>
              </a:pathLst>
            </a:custGeom>
            <a:noFill/>
            <a:ln w="38100" cmpd="sng">
              <a:solidFill>
                <a:srgbClr val="0000FF"/>
              </a:solidFill>
              <a:prstDash val="dash"/>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 name="Rectangle 60"/>
            <p:cNvSpPr>
              <a:spLocks/>
            </p:cNvSpPr>
            <p:nvPr/>
          </p:nvSpPr>
          <p:spPr bwMode="auto">
            <a:xfrm>
              <a:off x="3861782" y="1676400"/>
              <a:ext cx="268287"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chemeClr val="tx1"/>
                  </a:solidFill>
                  <a:latin typeface="Calibri" charset="0"/>
                  <a:ea typeface="ＭＳ Ｐゴシック" charset="0"/>
                  <a:cs typeface="ＭＳ Ｐゴシック" charset="0"/>
                  <a:sym typeface="Calibri" charset="0"/>
                </a:rPr>
                <a:t>- I</a:t>
              </a:r>
            </a:p>
          </p:txBody>
        </p:sp>
        <p:sp>
          <p:nvSpPr>
            <p:cNvPr id="24" name="Rectangle 61"/>
            <p:cNvSpPr>
              <a:spLocks/>
            </p:cNvSpPr>
            <p:nvPr/>
          </p:nvSpPr>
          <p:spPr bwMode="auto">
            <a:xfrm>
              <a:off x="4831505" y="2209800"/>
              <a:ext cx="312737"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0000FF"/>
                  </a:solidFill>
                  <a:latin typeface="Calibri" charset="0"/>
                  <a:ea typeface="ＭＳ Ｐゴシック" charset="0"/>
                  <a:cs typeface="ＭＳ Ｐゴシック" charset="0"/>
                  <a:sym typeface="Calibri" charset="0"/>
                </a:rPr>
                <a:t>+ I</a:t>
              </a:r>
            </a:p>
          </p:txBody>
        </p:sp>
        <p:sp>
          <p:nvSpPr>
            <p:cNvPr id="25" name="Rectangle 64"/>
            <p:cNvSpPr>
              <a:spLocks/>
            </p:cNvSpPr>
            <p:nvPr/>
          </p:nvSpPr>
          <p:spPr bwMode="auto">
            <a:xfrm>
              <a:off x="4330094" y="3200400"/>
              <a:ext cx="25901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800" b="1" dirty="0">
                  <a:solidFill>
                    <a:srgbClr val="FF0000"/>
                  </a:solidFill>
                  <a:latin typeface="Calibri" charset="0"/>
                  <a:ea typeface="ＭＳ Ｐゴシック" charset="0"/>
                  <a:cs typeface="ＭＳ Ｐゴシック" charset="0"/>
                  <a:sym typeface="Calibri" charset="0"/>
                </a:rPr>
                <a:t>[S]</a:t>
              </a:r>
            </a:p>
          </p:txBody>
        </p:sp>
        <p:sp>
          <p:nvSpPr>
            <p:cNvPr id="36" name="TextBox 35"/>
            <p:cNvSpPr txBox="1"/>
            <p:nvPr/>
          </p:nvSpPr>
          <p:spPr>
            <a:xfrm>
              <a:off x="3684665" y="3148328"/>
              <a:ext cx="445404" cy="369332"/>
            </a:xfrm>
            <a:prstGeom prst="rect">
              <a:avLst/>
            </a:prstGeom>
            <a:noFill/>
          </p:spPr>
          <p:txBody>
            <a:bodyPr wrap="none" rtlCol="0">
              <a:spAutoFit/>
            </a:bodyPr>
            <a:lstStyle/>
            <a:p>
              <a:r>
                <a:rPr lang="en-US" b="1" dirty="0"/>
                <a:t>K</a:t>
              </a:r>
              <a:r>
                <a:rPr lang="en-US" b="1" baseline="-25000" dirty="0"/>
                <a:t>M</a:t>
              </a:r>
            </a:p>
          </p:txBody>
        </p:sp>
        <p:sp>
          <p:nvSpPr>
            <p:cNvPr id="37" name="TextBox 36"/>
            <p:cNvSpPr txBox="1"/>
            <p:nvPr/>
          </p:nvSpPr>
          <p:spPr>
            <a:xfrm>
              <a:off x="3328434" y="3150033"/>
              <a:ext cx="515849" cy="369332"/>
            </a:xfrm>
            <a:prstGeom prst="rect">
              <a:avLst/>
            </a:prstGeom>
            <a:noFill/>
          </p:spPr>
          <p:txBody>
            <a:bodyPr wrap="none" rtlCol="0">
              <a:spAutoFit/>
            </a:bodyPr>
            <a:lstStyle/>
            <a:p>
              <a:r>
                <a:rPr lang="en-US" b="1" dirty="0">
                  <a:solidFill>
                    <a:srgbClr val="0000FF"/>
                  </a:solidFill>
                </a:rPr>
                <a:t>K</a:t>
              </a:r>
              <a:r>
                <a:rPr lang="en-US" b="1" baseline="-25000" dirty="0">
                  <a:solidFill>
                    <a:srgbClr val="0000FF"/>
                  </a:solidFill>
                </a:rPr>
                <a:t>i</a:t>
              </a:r>
              <a:r>
                <a:rPr lang="en-US" b="1" dirty="0">
                  <a:solidFill>
                    <a:srgbClr val="0000FF"/>
                  </a:solidFill>
                </a:rPr>
                <a:t> </a:t>
              </a:r>
              <a:r>
                <a:rPr lang="en-US" b="1" dirty="0"/>
                <a:t>=</a:t>
              </a:r>
              <a:endParaRPr lang="en-US" b="1" baseline="-25000" dirty="0">
                <a:solidFill>
                  <a:srgbClr val="0000FF"/>
                </a:solidFill>
              </a:endParaRPr>
            </a:p>
          </p:txBody>
        </p:sp>
        <p:sp>
          <p:nvSpPr>
            <p:cNvPr id="38" name="TextBox 37"/>
            <p:cNvSpPr txBox="1"/>
            <p:nvPr/>
          </p:nvSpPr>
          <p:spPr>
            <a:xfrm>
              <a:off x="3897005" y="2790045"/>
              <a:ext cx="2187318" cy="369332"/>
            </a:xfrm>
            <a:prstGeom prst="rect">
              <a:avLst/>
            </a:prstGeom>
            <a:noFill/>
          </p:spPr>
          <p:txBody>
            <a:bodyPr wrap="none" rtlCol="0">
              <a:spAutoFit/>
            </a:bodyPr>
            <a:lstStyle/>
            <a:p>
              <a:r>
                <a:rPr lang="en-US" b="1" dirty="0">
                  <a:solidFill>
                    <a:srgbClr val="008000"/>
                  </a:solidFill>
                </a:rPr>
                <a:t>K</a:t>
              </a:r>
              <a:r>
                <a:rPr lang="en-US" b="1" baseline="-25000" dirty="0">
                  <a:solidFill>
                    <a:srgbClr val="008000"/>
                  </a:solidFill>
                </a:rPr>
                <a:t>M </a:t>
              </a:r>
              <a:r>
                <a:rPr lang="en-US" b="1" dirty="0">
                  <a:solidFill>
                    <a:srgbClr val="008000"/>
                  </a:solidFill>
                </a:rPr>
                <a:t>remains the same</a:t>
              </a:r>
              <a:endParaRPr lang="en-US" b="1" baseline="-25000" dirty="0">
                <a:solidFill>
                  <a:srgbClr val="008000"/>
                </a:solidFill>
              </a:endParaRPr>
            </a:p>
          </p:txBody>
        </p:sp>
      </p:grpSp>
      <p:sp>
        <p:nvSpPr>
          <p:cNvPr id="41" name="Rectangle 40"/>
          <p:cNvSpPr/>
          <p:nvPr/>
        </p:nvSpPr>
        <p:spPr>
          <a:xfrm>
            <a:off x="0" y="1"/>
            <a:ext cx="9144000" cy="5711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Noncompetitive Inhibition</a:t>
            </a:r>
          </a:p>
        </p:txBody>
      </p:sp>
    </p:spTree>
    <p:extLst>
      <p:ext uri="{BB962C8B-B14F-4D97-AF65-F5344CB8AC3E}">
        <p14:creationId xmlns:p14="http://schemas.microsoft.com/office/powerpoint/2010/main" val="1236704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3.amazonaws.com/medpathway-app/125KQ3YYH1.jpg"/>
          <p:cNvPicPr/>
          <p:nvPr/>
        </p:nvPicPr>
        <p:blipFill>
          <a:blip r:embed="rId2">
            <a:extLst>
              <a:ext uri="{28A0092B-C50C-407E-A947-70E740481C1C}">
                <a14:useLocalDpi xmlns:a14="http://schemas.microsoft.com/office/drawing/2010/main" val="0"/>
              </a:ext>
            </a:extLst>
          </a:blip>
          <a:srcRect/>
          <a:stretch>
            <a:fillRect/>
          </a:stretch>
        </p:blipFill>
        <p:spPr bwMode="auto">
          <a:xfrm>
            <a:off x="338667" y="1481668"/>
            <a:ext cx="5539362" cy="3632868"/>
          </a:xfrm>
          <a:prstGeom prst="rect">
            <a:avLst/>
          </a:prstGeom>
          <a:noFill/>
          <a:ln>
            <a:noFill/>
          </a:ln>
        </p:spPr>
      </p:pic>
      <p:sp>
        <p:nvSpPr>
          <p:cNvPr id="7" name="Rectangle 6"/>
          <p:cNvSpPr/>
          <p:nvPr/>
        </p:nvSpPr>
        <p:spPr>
          <a:xfrm>
            <a:off x="0" y="0"/>
            <a:ext cx="9144000" cy="6707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tx1"/>
              </a:solidFill>
            </a:endParaRPr>
          </a:p>
        </p:txBody>
      </p:sp>
      <p:sp>
        <p:nvSpPr>
          <p:cNvPr id="8" name="TextBox 7"/>
          <p:cNvSpPr txBox="1"/>
          <p:nvPr/>
        </p:nvSpPr>
        <p:spPr>
          <a:xfrm>
            <a:off x="1820004" y="147551"/>
            <a:ext cx="5884816" cy="523220"/>
          </a:xfrm>
          <a:prstGeom prst="rect">
            <a:avLst/>
          </a:prstGeom>
          <a:noFill/>
        </p:spPr>
        <p:txBody>
          <a:bodyPr wrap="none" rtlCol="0">
            <a:spAutoFit/>
          </a:bodyPr>
          <a:lstStyle/>
          <a:p>
            <a:r>
              <a:rPr lang="en-US" sz="2800" b="1" dirty="0"/>
              <a:t>Uncompetitive Inhibition: ES + I = (ES)I</a:t>
            </a:r>
          </a:p>
        </p:txBody>
      </p:sp>
      <p:pic>
        <p:nvPicPr>
          <p:cNvPr id="2" name="Picture 1"/>
          <p:cNvPicPr>
            <a:picLocks noChangeAspect="1"/>
          </p:cNvPicPr>
          <p:nvPr/>
        </p:nvPicPr>
        <p:blipFill>
          <a:blip r:embed="rId3"/>
          <a:stretch>
            <a:fillRect/>
          </a:stretch>
        </p:blipFill>
        <p:spPr>
          <a:xfrm>
            <a:off x="6410615" y="1101658"/>
            <a:ext cx="2606549" cy="5555674"/>
          </a:xfrm>
          <a:prstGeom prst="rect">
            <a:avLst/>
          </a:prstGeom>
        </p:spPr>
      </p:pic>
    </p:spTree>
    <p:extLst>
      <p:ext uri="{BB962C8B-B14F-4D97-AF65-F5344CB8AC3E}">
        <p14:creationId xmlns:p14="http://schemas.microsoft.com/office/powerpoint/2010/main" val="4037199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72DB73-A64F-0345-B4B0-FCD10CDAC9B0}"/>
              </a:ext>
            </a:extLst>
          </p:cNvPr>
          <p:cNvSpPr/>
          <p:nvPr/>
        </p:nvSpPr>
        <p:spPr>
          <a:xfrm>
            <a:off x="0" y="1"/>
            <a:ext cx="9144000" cy="6557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Kinetics &amp; Thermodynamics</a:t>
            </a:r>
          </a:p>
        </p:txBody>
      </p:sp>
      <p:sp>
        <p:nvSpPr>
          <p:cNvPr id="5" name="TextBox 4">
            <a:extLst>
              <a:ext uri="{FF2B5EF4-FFF2-40B4-BE49-F238E27FC236}">
                <a16:creationId xmlns:a16="http://schemas.microsoft.com/office/drawing/2014/main" id="{B96B890D-D72B-FC4E-8B01-52A2A6BF8EE5}"/>
              </a:ext>
            </a:extLst>
          </p:cNvPr>
          <p:cNvSpPr txBox="1"/>
          <p:nvPr/>
        </p:nvSpPr>
        <p:spPr>
          <a:xfrm>
            <a:off x="1359859" y="1211856"/>
            <a:ext cx="7086363" cy="707886"/>
          </a:xfrm>
          <a:prstGeom prst="rect">
            <a:avLst/>
          </a:prstGeom>
          <a:noFill/>
        </p:spPr>
        <p:txBody>
          <a:bodyPr wrap="none" rtlCol="0">
            <a:spAutoFit/>
          </a:bodyPr>
          <a:lstStyle/>
          <a:p>
            <a:r>
              <a:rPr lang="en-US" sz="2000" b="1" dirty="0"/>
              <a:t>                    Chemical reactions result in changes in </a:t>
            </a:r>
          </a:p>
          <a:p>
            <a:r>
              <a:rPr lang="en-US" sz="2000" b="1" dirty="0"/>
              <a:t>energy that result from the formation and dissociation of bonds. </a:t>
            </a:r>
          </a:p>
        </p:txBody>
      </p:sp>
      <p:sp>
        <p:nvSpPr>
          <p:cNvPr id="7" name="TextBox 6">
            <a:extLst>
              <a:ext uri="{FF2B5EF4-FFF2-40B4-BE49-F238E27FC236}">
                <a16:creationId xmlns:a16="http://schemas.microsoft.com/office/drawing/2014/main" id="{D7758115-B413-C64B-8AFC-2D98A612486B}"/>
              </a:ext>
            </a:extLst>
          </p:cNvPr>
          <p:cNvSpPr txBox="1"/>
          <p:nvPr/>
        </p:nvSpPr>
        <p:spPr>
          <a:xfrm>
            <a:off x="966396" y="3468744"/>
            <a:ext cx="6978321" cy="1323439"/>
          </a:xfrm>
          <a:prstGeom prst="rect">
            <a:avLst/>
          </a:prstGeom>
          <a:noFill/>
        </p:spPr>
        <p:txBody>
          <a:bodyPr wrap="none" rtlCol="0">
            <a:spAutoFit/>
          </a:bodyPr>
          <a:lstStyle/>
          <a:p>
            <a:r>
              <a:rPr lang="en-US" sz="2000" b="1" dirty="0"/>
              <a:t>         Thermodynamics tells us whether or not we can harvest </a:t>
            </a:r>
          </a:p>
          <a:p>
            <a:r>
              <a:rPr lang="en-US" sz="2000" b="1" dirty="0"/>
              <a:t>      the free energy present in chemical bonds (i.e. spontaneous)</a:t>
            </a:r>
          </a:p>
          <a:p>
            <a:endParaRPr lang="en-US" sz="2000" b="1" dirty="0"/>
          </a:p>
          <a:p>
            <a:r>
              <a:rPr lang="en-US" sz="2000" b="1" dirty="0"/>
              <a:t>                                Diamond              Graphite</a:t>
            </a:r>
          </a:p>
        </p:txBody>
      </p:sp>
      <p:sp>
        <p:nvSpPr>
          <p:cNvPr id="8" name="TextBox 7">
            <a:extLst>
              <a:ext uri="{FF2B5EF4-FFF2-40B4-BE49-F238E27FC236}">
                <a16:creationId xmlns:a16="http://schemas.microsoft.com/office/drawing/2014/main" id="{4D6E12CE-5262-984E-9CB1-095CE3B08BA3}"/>
              </a:ext>
            </a:extLst>
          </p:cNvPr>
          <p:cNvSpPr txBox="1"/>
          <p:nvPr/>
        </p:nvSpPr>
        <p:spPr>
          <a:xfrm>
            <a:off x="132201" y="2266330"/>
            <a:ext cx="8947449" cy="707886"/>
          </a:xfrm>
          <a:prstGeom prst="rect">
            <a:avLst/>
          </a:prstGeom>
          <a:noFill/>
        </p:spPr>
        <p:txBody>
          <a:bodyPr wrap="none" rtlCol="0">
            <a:spAutoFit/>
          </a:bodyPr>
          <a:lstStyle/>
          <a:p>
            <a:r>
              <a:rPr lang="en-US" sz="2000" b="1" dirty="0"/>
              <a:t>Kinetics deals with how to actually perform a chemical reaction on an appropriate </a:t>
            </a:r>
          </a:p>
          <a:p>
            <a:r>
              <a:rPr lang="en-US" sz="2000" b="1" dirty="0"/>
              <a:t>time scale and how to find a reaction pathway that accomplishes this. </a:t>
            </a:r>
          </a:p>
        </p:txBody>
      </p:sp>
      <p:cxnSp>
        <p:nvCxnSpPr>
          <p:cNvPr id="10" name="Straight Arrow Connector 9">
            <a:extLst>
              <a:ext uri="{FF2B5EF4-FFF2-40B4-BE49-F238E27FC236}">
                <a16:creationId xmlns:a16="http://schemas.microsoft.com/office/drawing/2014/main" id="{4FFC9515-E7C1-004E-9E8A-AE50DBB149E0}"/>
              </a:ext>
            </a:extLst>
          </p:cNvPr>
          <p:cNvCxnSpPr/>
          <p:nvPr/>
        </p:nvCxnSpPr>
        <p:spPr>
          <a:xfrm>
            <a:off x="3955883" y="4605050"/>
            <a:ext cx="605927" cy="0"/>
          </a:xfrm>
          <a:prstGeom prst="straightConnector1">
            <a:avLst/>
          </a:prstGeom>
          <a:ln w="28575">
            <a:tailEnd type="triangle"/>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1709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3.amazonaws.com/medpathway-app/PRPPU74QL0.jpg"/>
          <p:cNvPicPr/>
          <p:nvPr/>
        </p:nvPicPr>
        <p:blipFill>
          <a:blip r:embed="rId2">
            <a:extLst>
              <a:ext uri="{28A0092B-C50C-407E-A947-70E740481C1C}">
                <a14:useLocalDpi xmlns:a14="http://schemas.microsoft.com/office/drawing/2010/main" val="0"/>
              </a:ext>
            </a:extLst>
          </a:blip>
          <a:srcRect/>
          <a:stretch>
            <a:fillRect/>
          </a:stretch>
        </p:blipFill>
        <p:spPr bwMode="auto">
          <a:xfrm>
            <a:off x="824875" y="1243933"/>
            <a:ext cx="7924013" cy="5374178"/>
          </a:xfrm>
          <a:prstGeom prst="rect">
            <a:avLst/>
          </a:prstGeom>
          <a:noFill/>
          <a:ln>
            <a:noFill/>
          </a:ln>
        </p:spPr>
      </p:pic>
      <p:sp>
        <p:nvSpPr>
          <p:cNvPr id="5" name="Rectangle 4"/>
          <p:cNvSpPr/>
          <p:nvPr/>
        </p:nvSpPr>
        <p:spPr>
          <a:xfrm>
            <a:off x="0" y="0"/>
            <a:ext cx="9144000" cy="594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Comparison of Enzyme Inhibition Mechanisms</a:t>
            </a:r>
          </a:p>
        </p:txBody>
      </p:sp>
    </p:spTree>
    <p:extLst>
      <p:ext uri="{BB962C8B-B14F-4D97-AF65-F5344CB8AC3E}">
        <p14:creationId xmlns:p14="http://schemas.microsoft.com/office/powerpoint/2010/main" val="3235073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113D8E-AA2E-744B-BAD5-8109430B1C18}"/>
              </a:ext>
            </a:extLst>
          </p:cNvPr>
          <p:cNvSpPr/>
          <p:nvPr/>
        </p:nvSpPr>
        <p:spPr>
          <a:xfrm>
            <a:off x="0" y="1"/>
            <a:ext cx="9144000" cy="5755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tx1"/>
              </a:solidFill>
            </a:endParaRPr>
          </a:p>
        </p:txBody>
      </p:sp>
      <p:sp>
        <p:nvSpPr>
          <p:cNvPr id="5" name="TextBox 4">
            <a:extLst>
              <a:ext uri="{FF2B5EF4-FFF2-40B4-BE49-F238E27FC236}">
                <a16:creationId xmlns:a16="http://schemas.microsoft.com/office/drawing/2014/main" id="{CCF4669D-54D1-F04B-BA45-47D58CEF1527}"/>
              </a:ext>
            </a:extLst>
          </p:cNvPr>
          <p:cNvSpPr txBox="1"/>
          <p:nvPr/>
        </p:nvSpPr>
        <p:spPr>
          <a:xfrm>
            <a:off x="3249977" y="104552"/>
            <a:ext cx="2293256" cy="461665"/>
          </a:xfrm>
          <a:prstGeom prst="rect">
            <a:avLst/>
          </a:prstGeom>
          <a:noFill/>
        </p:spPr>
        <p:txBody>
          <a:bodyPr wrap="none" rtlCol="0">
            <a:spAutoFit/>
          </a:bodyPr>
          <a:lstStyle/>
          <a:p>
            <a:r>
              <a:rPr lang="en-US" sz="2400" b="1" dirty="0"/>
              <a:t>Mixed Inhibition</a:t>
            </a:r>
          </a:p>
        </p:txBody>
      </p:sp>
      <p:sp>
        <p:nvSpPr>
          <p:cNvPr id="6" name="TextBox 5">
            <a:extLst>
              <a:ext uri="{FF2B5EF4-FFF2-40B4-BE49-F238E27FC236}">
                <a16:creationId xmlns:a16="http://schemas.microsoft.com/office/drawing/2014/main" id="{3BE5D410-C870-3146-9733-DE8AD93C3C6F}"/>
              </a:ext>
            </a:extLst>
          </p:cNvPr>
          <p:cNvSpPr txBox="1"/>
          <p:nvPr/>
        </p:nvSpPr>
        <p:spPr>
          <a:xfrm>
            <a:off x="1163693" y="1204257"/>
            <a:ext cx="960519" cy="400110"/>
          </a:xfrm>
          <a:prstGeom prst="rect">
            <a:avLst/>
          </a:prstGeom>
          <a:noFill/>
        </p:spPr>
        <p:txBody>
          <a:bodyPr wrap="none" rtlCol="0">
            <a:spAutoFit/>
          </a:bodyPr>
          <a:lstStyle/>
          <a:p>
            <a:r>
              <a:rPr lang="en-US" sz="2000" b="1" dirty="0"/>
              <a:t>E  +   S  </a:t>
            </a:r>
          </a:p>
        </p:txBody>
      </p:sp>
      <p:cxnSp>
        <p:nvCxnSpPr>
          <p:cNvPr id="8" name="Straight Arrow Connector 7">
            <a:extLst>
              <a:ext uri="{FF2B5EF4-FFF2-40B4-BE49-F238E27FC236}">
                <a16:creationId xmlns:a16="http://schemas.microsoft.com/office/drawing/2014/main" id="{6AD483D4-D712-DA41-A899-F7B34DC44D3A}"/>
              </a:ext>
            </a:extLst>
          </p:cNvPr>
          <p:cNvCxnSpPr>
            <a:cxnSpLocks/>
          </p:cNvCxnSpPr>
          <p:nvPr/>
        </p:nvCxnSpPr>
        <p:spPr>
          <a:xfrm>
            <a:off x="2100128" y="1424595"/>
            <a:ext cx="694062" cy="0"/>
          </a:xfrm>
          <a:prstGeom prst="straightConnector1">
            <a:avLst/>
          </a:prstGeom>
          <a:ln>
            <a:headEnd type="triangle"/>
            <a:tailEnd type="triangle"/>
          </a:ln>
          <a:effectLst/>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31D87ECE-9A2C-C142-A596-E188CEDFADCA}"/>
              </a:ext>
            </a:extLst>
          </p:cNvPr>
          <p:cNvSpPr txBox="1"/>
          <p:nvPr/>
        </p:nvSpPr>
        <p:spPr>
          <a:xfrm>
            <a:off x="2957391" y="1224540"/>
            <a:ext cx="541238" cy="400110"/>
          </a:xfrm>
          <a:prstGeom prst="rect">
            <a:avLst/>
          </a:prstGeom>
          <a:noFill/>
        </p:spPr>
        <p:txBody>
          <a:bodyPr wrap="none" rtlCol="0">
            <a:spAutoFit/>
          </a:bodyPr>
          <a:lstStyle/>
          <a:p>
            <a:r>
              <a:rPr lang="en-US" sz="2000" b="1" dirty="0"/>
              <a:t>ES  </a:t>
            </a:r>
          </a:p>
        </p:txBody>
      </p:sp>
      <p:cxnSp>
        <p:nvCxnSpPr>
          <p:cNvPr id="12" name="Straight Arrow Connector 11">
            <a:extLst>
              <a:ext uri="{FF2B5EF4-FFF2-40B4-BE49-F238E27FC236}">
                <a16:creationId xmlns:a16="http://schemas.microsoft.com/office/drawing/2014/main" id="{5840C803-E3CD-6742-A02F-07AF7700DF76}"/>
              </a:ext>
            </a:extLst>
          </p:cNvPr>
          <p:cNvCxnSpPr>
            <a:stCxn id="10" idx="3"/>
          </p:cNvCxnSpPr>
          <p:nvPr/>
        </p:nvCxnSpPr>
        <p:spPr>
          <a:xfrm>
            <a:off x="3498629" y="1424595"/>
            <a:ext cx="529450"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7F3C553B-2F0C-174D-AC5C-4AE2C57B4FC7}"/>
              </a:ext>
            </a:extLst>
          </p:cNvPr>
          <p:cNvSpPr txBox="1"/>
          <p:nvPr/>
        </p:nvSpPr>
        <p:spPr>
          <a:xfrm>
            <a:off x="4145377" y="1224540"/>
            <a:ext cx="801823" cy="400110"/>
          </a:xfrm>
          <a:prstGeom prst="rect">
            <a:avLst/>
          </a:prstGeom>
          <a:noFill/>
        </p:spPr>
        <p:txBody>
          <a:bodyPr wrap="none" rtlCol="0">
            <a:spAutoFit/>
          </a:bodyPr>
          <a:lstStyle/>
          <a:p>
            <a:r>
              <a:rPr lang="en-US" sz="2000" b="1" dirty="0"/>
              <a:t>E + P  </a:t>
            </a:r>
          </a:p>
        </p:txBody>
      </p:sp>
      <p:cxnSp>
        <p:nvCxnSpPr>
          <p:cNvPr id="14" name="Straight Arrow Connector 13">
            <a:extLst>
              <a:ext uri="{FF2B5EF4-FFF2-40B4-BE49-F238E27FC236}">
                <a16:creationId xmlns:a16="http://schemas.microsoft.com/office/drawing/2014/main" id="{666F1815-E5DD-0541-8C01-EDE53F8899D4}"/>
              </a:ext>
            </a:extLst>
          </p:cNvPr>
          <p:cNvCxnSpPr>
            <a:cxnSpLocks/>
          </p:cNvCxnSpPr>
          <p:nvPr/>
        </p:nvCxnSpPr>
        <p:spPr>
          <a:xfrm>
            <a:off x="1313446" y="2361863"/>
            <a:ext cx="0" cy="464544"/>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B0020EFB-81F9-7D4D-AC08-47AB9789E1B9}"/>
              </a:ext>
            </a:extLst>
          </p:cNvPr>
          <p:cNvCxnSpPr>
            <a:cxnSpLocks/>
          </p:cNvCxnSpPr>
          <p:nvPr/>
        </p:nvCxnSpPr>
        <p:spPr>
          <a:xfrm>
            <a:off x="3151428" y="2339829"/>
            <a:ext cx="0" cy="464544"/>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1E0C13A7-0590-414D-A1E1-BCBD41379C8F}"/>
              </a:ext>
            </a:extLst>
          </p:cNvPr>
          <p:cNvSpPr txBox="1"/>
          <p:nvPr/>
        </p:nvSpPr>
        <p:spPr>
          <a:xfrm>
            <a:off x="1163693" y="1539291"/>
            <a:ext cx="352982" cy="369332"/>
          </a:xfrm>
          <a:prstGeom prst="rect">
            <a:avLst/>
          </a:prstGeom>
          <a:noFill/>
        </p:spPr>
        <p:txBody>
          <a:bodyPr wrap="none" rtlCol="0">
            <a:spAutoFit/>
          </a:bodyPr>
          <a:lstStyle/>
          <a:p>
            <a:r>
              <a:rPr lang="en-US" b="1" dirty="0"/>
              <a:t>+ </a:t>
            </a:r>
          </a:p>
        </p:txBody>
      </p:sp>
      <p:sp>
        <p:nvSpPr>
          <p:cNvPr id="19" name="TextBox 18">
            <a:extLst>
              <a:ext uri="{FF2B5EF4-FFF2-40B4-BE49-F238E27FC236}">
                <a16:creationId xmlns:a16="http://schemas.microsoft.com/office/drawing/2014/main" id="{8157884D-EF08-8246-A32D-7CAC934415BE}"/>
              </a:ext>
            </a:extLst>
          </p:cNvPr>
          <p:cNvSpPr txBox="1"/>
          <p:nvPr/>
        </p:nvSpPr>
        <p:spPr>
          <a:xfrm>
            <a:off x="2990442" y="1539291"/>
            <a:ext cx="352982" cy="369332"/>
          </a:xfrm>
          <a:prstGeom prst="rect">
            <a:avLst/>
          </a:prstGeom>
          <a:noFill/>
        </p:spPr>
        <p:txBody>
          <a:bodyPr wrap="none" rtlCol="0">
            <a:spAutoFit/>
          </a:bodyPr>
          <a:lstStyle/>
          <a:p>
            <a:r>
              <a:rPr lang="en-US" b="1" dirty="0"/>
              <a:t>+ </a:t>
            </a:r>
          </a:p>
        </p:txBody>
      </p:sp>
      <p:sp>
        <p:nvSpPr>
          <p:cNvPr id="20" name="TextBox 19">
            <a:extLst>
              <a:ext uri="{FF2B5EF4-FFF2-40B4-BE49-F238E27FC236}">
                <a16:creationId xmlns:a16="http://schemas.microsoft.com/office/drawing/2014/main" id="{675367BA-A102-014A-849A-22258E8A5F95}"/>
              </a:ext>
            </a:extLst>
          </p:cNvPr>
          <p:cNvSpPr txBox="1"/>
          <p:nvPr/>
        </p:nvSpPr>
        <p:spPr>
          <a:xfrm>
            <a:off x="1197160" y="1893378"/>
            <a:ext cx="245580" cy="369332"/>
          </a:xfrm>
          <a:prstGeom prst="rect">
            <a:avLst/>
          </a:prstGeom>
          <a:noFill/>
        </p:spPr>
        <p:txBody>
          <a:bodyPr wrap="none" rtlCol="0">
            <a:spAutoFit/>
          </a:bodyPr>
          <a:lstStyle/>
          <a:p>
            <a:r>
              <a:rPr lang="en-US" b="1" dirty="0"/>
              <a:t>I</a:t>
            </a:r>
          </a:p>
        </p:txBody>
      </p:sp>
      <p:sp>
        <p:nvSpPr>
          <p:cNvPr id="21" name="TextBox 20">
            <a:extLst>
              <a:ext uri="{FF2B5EF4-FFF2-40B4-BE49-F238E27FC236}">
                <a16:creationId xmlns:a16="http://schemas.microsoft.com/office/drawing/2014/main" id="{393FCF57-E64F-3343-85C1-ECCB4A6B1E83}"/>
              </a:ext>
            </a:extLst>
          </p:cNvPr>
          <p:cNvSpPr txBox="1"/>
          <p:nvPr/>
        </p:nvSpPr>
        <p:spPr>
          <a:xfrm>
            <a:off x="3036268" y="1893378"/>
            <a:ext cx="245580" cy="369332"/>
          </a:xfrm>
          <a:prstGeom prst="rect">
            <a:avLst/>
          </a:prstGeom>
          <a:noFill/>
        </p:spPr>
        <p:txBody>
          <a:bodyPr wrap="none" rtlCol="0">
            <a:spAutoFit/>
          </a:bodyPr>
          <a:lstStyle/>
          <a:p>
            <a:r>
              <a:rPr lang="en-US" b="1" dirty="0"/>
              <a:t>I</a:t>
            </a:r>
          </a:p>
        </p:txBody>
      </p:sp>
      <p:sp>
        <p:nvSpPr>
          <p:cNvPr id="22" name="TextBox 21">
            <a:extLst>
              <a:ext uri="{FF2B5EF4-FFF2-40B4-BE49-F238E27FC236}">
                <a16:creationId xmlns:a16="http://schemas.microsoft.com/office/drawing/2014/main" id="{9DF95100-171B-314D-9713-9ABAEAA0A895}"/>
              </a:ext>
            </a:extLst>
          </p:cNvPr>
          <p:cNvSpPr txBox="1"/>
          <p:nvPr/>
        </p:nvSpPr>
        <p:spPr>
          <a:xfrm>
            <a:off x="1136154" y="2944790"/>
            <a:ext cx="378630" cy="400110"/>
          </a:xfrm>
          <a:prstGeom prst="rect">
            <a:avLst/>
          </a:prstGeom>
          <a:noFill/>
        </p:spPr>
        <p:txBody>
          <a:bodyPr wrap="none" rtlCol="0">
            <a:spAutoFit/>
          </a:bodyPr>
          <a:lstStyle/>
          <a:p>
            <a:r>
              <a:rPr lang="en-US" sz="2000" b="1" dirty="0"/>
              <a:t>EI</a:t>
            </a:r>
          </a:p>
        </p:txBody>
      </p:sp>
      <p:sp>
        <p:nvSpPr>
          <p:cNvPr id="23" name="TextBox 22">
            <a:extLst>
              <a:ext uri="{FF2B5EF4-FFF2-40B4-BE49-F238E27FC236}">
                <a16:creationId xmlns:a16="http://schemas.microsoft.com/office/drawing/2014/main" id="{7E67F96A-2076-C446-9087-F48334FD5CF1}"/>
              </a:ext>
            </a:extLst>
          </p:cNvPr>
          <p:cNvSpPr txBox="1"/>
          <p:nvPr/>
        </p:nvSpPr>
        <p:spPr>
          <a:xfrm>
            <a:off x="2908840" y="2944790"/>
            <a:ext cx="497957" cy="400110"/>
          </a:xfrm>
          <a:prstGeom prst="rect">
            <a:avLst/>
          </a:prstGeom>
          <a:noFill/>
        </p:spPr>
        <p:txBody>
          <a:bodyPr wrap="none" rtlCol="0">
            <a:spAutoFit/>
          </a:bodyPr>
          <a:lstStyle/>
          <a:p>
            <a:r>
              <a:rPr lang="en-US" sz="2000" b="1" dirty="0"/>
              <a:t>ESI</a:t>
            </a:r>
          </a:p>
        </p:txBody>
      </p:sp>
      <p:sp>
        <p:nvSpPr>
          <p:cNvPr id="24" name="TextBox 23">
            <a:extLst>
              <a:ext uri="{FF2B5EF4-FFF2-40B4-BE49-F238E27FC236}">
                <a16:creationId xmlns:a16="http://schemas.microsoft.com/office/drawing/2014/main" id="{C843CB7C-A4E9-5747-B2BF-61DA977152BB}"/>
              </a:ext>
            </a:extLst>
          </p:cNvPr>
          <p:cNvSpPr txBox="1"/>
          <p:nvPr/>
        </p:nvSpPr>
        <p:spPr>
          <a:xfrm>
            <a:off x="649770" y="3344900"/>
            <a:ext cx="1349537" cy="369332"/>
          </a:xfrm>
          <a:prstGeom prst="rect">
            <a:avLst/>
          </a:prstGeom>
          <a:noFill/>
        </p:spPr>
        <p:txBody>
          <a:bodyPr wrap="none" rtlCol="0">
            <a:spAutoFit/>
          </a:bodyPr>
          <a:lstStyle/>
          <a:p>
            <a:r>
              <a:rPr lang="en-US" b="1" dirty="0"/>
              <a:t>Competitive</a:t>
            </a:r>
          </a:p>
        </p:txBody>
      </p:sp>
      <p:sp>
        <p:nvSpPr>
          <p:cNvPr id="25" name="TextBox 24">
            <a:extLst>
              <a:ext uri="{FF2B5EF4-FFF2-40B4-BE49-F238E27FC236}">
                <a16:creationId xmlns:a16="http://schemas.microsoft.com/office/drawing/2014/main" id="{062295D0-2354-8440-B33F-09A63DD22844}"/>
              </a:ext>
            </a:extLst>
          </p:cNvPr>
          <p:cNvSpPr txBox="1"/>
          <p:nvPr/>
        </p:nvSpPr>
        <p:spPr>
          <a:xfrm>
            <a:off x="2564334" y="3344900"/>
            <a:ext cx="1596847" cy="369332"/>
          </a:xfrm>
          <a:prstGeom prst="rect">
            <a:avLst/>
          </a:prstGeom>
          <a:noFill/>
        </p:spPr>
        <p:txBody>
          <a:bodyPr wrap="none" rtlCol="0">
            <a:spAutoFit/>
          </a:bodyPr>
          <a:lstStyle/>
          <a:p>
            <a:r>
              <a:rPr lang="en-US" b="1" dirty="0"/>
              <a:t>Uncompetitive</a:t>
            </a:r>
          </a:p>
        </p:txBody>
      </p:sp>
      <p:grpSp>
        <p:nvGrpSpPr>
          <p:cNvPr id="26" name="Group 25">
            <a:extLst>
              <a:ext uri="{FF2B5EF4-FFF2-40B4-BE49-F238E27FC236}">
                <a16:creationId xmlns:a16="http://schemas.microsoft.com/office/drawing/2014/main" id="{043C57B5-BF0B-D34F-BFA3-85A1C5E9111A}"/>
              </a:ext>
            </a:extLst>
          </p:cNvPr>
          <p:cNvGrpSpPr/>
          <p:nvPr/>
        </p:nvGrpSpPr>
        <p:grpSpPr>
          <a:xfrm>
            <a:off x="4929677" y="3282894"/>
            <a:ext cx="3519220" cy="3003318"/>
            <a:chOff x="3075404" y="3886200"/>
            <a:chExt cx="2722491" cy="2139881"/>
          </a:xfrm>
        </p:grpSpPr>
        <p:sp>
          <p:nvSpPr>
            <p:cNvPr id="27" name="Line 29">
              <a:extLst>
                <a:ext uri="{FF2B5EF4-FFF2-40B4-BE49-F238E27FC236}">
                  <a16:creationId xmlns:a16="http://schemas.microsoft.com/office/drawing/2014/main" id="{E0FEE48C-A549-A542-A974-C66A8C8742B9}"/>
                </a:ext>
              </a:extLst>
            </p:cNvPr>
            <p:cNvSpPr>
              <a:spLocks noChangeShapeType="1"/>
            </p:cNvSpPr>
            <p:nvPr/>
          </p:nvSpPr>
          <p:spPr bwMode="auto">
            <a:xfrm rot="10800000" flipH="1">
              <a:off x="3075404" y="5541963"/>
              <a:ext cx="2590800" cy="20637"/>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8" name="Line 30">
              <a:extLst>
                <a:ext uri="{FF2B5EF4-FFF2-40B4-BE49-F238E27FC236}">
                  <a16:creationId xmlns:a16="http://schemas.microsoft.com/office/drawing/2014/main" id="{13D0E13D-926A-E048-BA8E-4B575D55D8D6}"/>
                </a:ext>
              </a:extLst>
            </p:cNvPr>
            <p:cNvSpPr>
              <a:spLocks noChangeShapeType="1"/>
            </p:cNvSpPr>
            <p:nvPr/>
          </p:nvSpPr>
          <p:spPr bwMode="auto">
            <a:xfrm flipH="1">
              <a:off x="4377083" y="3957638"/>
              <a:ext cx="1587" cy="1571625"/>
            </a:xfrm>
            <a:prstGeom prst="line">
              <a:avLst/>
            </a:prstGeom>
            <a:noFill/>
            <a:ln w="38100" cmpd="sng">
              <a:solidFill>
                <a:schemeClr val="tx1"/>
              </a:solidFill>
              <a:prstDash val="solid"/>
              <a:round/>
              <a:headEnd type="none" w="med" len="med"/>
              <a:tailEnd type="none" w="med" len="med"/>
            </a:ln>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9" name="Rectangle 31">
              <a:extLst>
                <a:ext uri="{FF2B5EF4-FFF2-40B4-BE49-F238E27FC236}">
                  <a16:creationId xmlns:a16="http://schemas.microsoft.com/office/drawing/2014/main" id="{07829B8E-CBFD-D047-9B53-3AF99C1D7D33}"/>
                </a:ext>
              </a:extLst>
            </p:cNvPr>
            <p:cNvSpPr>
              <a:spLocks/>
            </p:cNvSpPr>
            <p:nvPr/>
          </p:nvSpPr>
          <p:spPr bwMode="auto">
            <a:xfrm>
              <a:off x="3832570" y="3886200"/>
              <a:ext cx="436017" cy="353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FF0000"/>
                  </a:solidFill>
                  <a:latin typeface="Calibri" charset="0"/>
                  <a:ea typeface="ＭＳ Ｐゴシック" charset="0"/>
                  <a:cs typeface="ＭＳ Ｐゴシック" charset="0"/>
                  <a:sym typeface="Calibri" charset="0"/>
                </a:rPr>
                <a:t>1/V</a:t>
              </a:r>
            </a:p>
          </p:txBody>
        </p:sp>
        <p:sp>
          <p:nvSpPr>
            <p:cNvPr id="30" name="Rectangle 32">
              <a:extLst>
                <a:ext uri="{FF2B5EF4-FFF2-40B4-BE49-F238E27FC236}">
                  <a16:creationId xmlns:a16="http://schemas.microsoft.com/office/drawing/2014/main" id="{9A909E3E-D75F-884B-857A-B389A03D2162}"/>
                </a:ext>
              </a:extLst>
            </p:cNvPr>
            <p:cNvSpPr>
              <a:spLocks/>
            </p:cNvSpPr>
            <p:nvPr/>
          </p:nvSpPr>
          <p:spPr bwMode="auto">
            <a:xfrm>
              <a:off x="4173883" y="5672138"/>
              <a:ext cx="402228" cy="353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FF0000"/>
                  </a:solidFill>
                  <a:latin typeface="Calibri" charset="0"/>
                  <a:ea typeface="ＭＳ Ｐゴシック" charset="0"/>
                  <a:cs typeface="ＭＳ Ｐゴシック" charset="0"/>
                  <a:sym typeface="Calibri" charset="0"/>
                </a:rPr>
                <a:t>1/S</a:t>
              </a:r>
            </a:p>
          </p:txBody>
        </p:sp>
        <p:sp>
          <p:nvSpPr>
            <p:cNvPr id="31" name="Line 33">
              <a:extLst>
                <a:ext uri="{FF2B5EF4-FFF2-40B4-BE49-F238E27FC236}">
                  <a16:creationId xmlns:a16="http://schemas.microsoft.com/office/drawing/2014/main" id="{219E19C1-5238-774E-ACF3-D7D7A3EC277F}"/>
                </a:ext>
              </a:extLst>
            </p:cNvPr>
            <p:cNvSpPr>
              <a:spLocks noChangeShapeType="1"/>
            </p:cNvSpPr>
            <p:nvPr/>
          </p:nvSpPr>
          <p:spPr bwMode="auto">
            <a:xfrm rot="10800000" flipH="1">
              <a:off x="3396008" y="4370318"/>
              <a:ext cx="2053263" cy="1191609"/>
            </a:xfrm>
            <a:prstGeom prst="line">
              <a:avLst/>
            </a:prstGeom>
            <a:noFill/>
            <a:ln w="38100" cmpd="sng">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 name="Line 34">
              <a:extLst>
                <a:ext uri="{FF2B5EF4-FFF2-40B4-BE49-F238E27FC236}">
                  <a16:creationId xmlns:a16="http://schemas.microsoft.com/office/drawing/2014/main" id="{82D089FF-4189-174D-A973-70E4EAD39F8B}"/>
                </a:ext>
              </a:extLst>
            </p:cNvPr>
            <p:cNvSpPr>
              <a:spLocks noChangeShapeType="1"/>
            </p:cNvSpPr>
            <p:nvPr/>
          </p:nvSpPr>
          <p:spPr bwMode="auto">
            <a:xfrm rot="10800000" flipH="1">
              <a:off x="3762914" y="3990301"/>
              <a:ext cx="1110578" cy="1545311"/>
            </a:xfrm>
            <a:prstGeom prst="line">
              <a:avLst/>
            </a:prstGeom>
            <a:noFill/>
            <a:ln w="38100" cmpd="sng">
              <a:solidFill>
                <a:srgbClr val="0000FF"/>
              </a:solidFill>
              <a:prstDash val="dash"/>
              <a:round/>
              <a:headEnd type="none" w="med" len="med"/>
              <a:tailEnd type="none" w="med" len="med"/>
            </a:ln>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3" name="Rectangle 35">
              <a:extLst>
                <a:ext uri="{FF2B5EF4-FFF2-40B4-BE49-F238E27FC236}">
                  <a16:creationId xmlns:a16="http://schemas.microsoft.com/office/drawing/2014/main" id="{BF5BBBBA-7F8F-5E46-B556-CCD1999C5FF4}"/>
                </a:ext>
              </a:extLst>
            </p:cNvPr>
            <p:cNvSpPr>
              <a:spLocks/>
            </p:cNvSpPr>
            <p:nvPr/>
          </p:nvSpPr>
          <p:spPr bwMode="auto">
            <a:xfrm>
              <a:off x="4503160" y="3911600"/>
              <a:ext cx="312737"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dirty="0">
                  <a:solidFill>
                    <a:srgbClr val="0000FF"/>
                  </a:solidFill>
                  <a:latin typeface="Calibri" charset="0"/>
                  <a:ea typeface="ＭＳ Ｐゴシック" charset="0"/>
                  <a:cs typeface="ＭＳ Ｐゴシック" charset="0"/>
                  <a:sym typeface="Calibri" charset="0"/>
                </a:rPr>
                <a:t>+ I</a:t>
              </a:r>
            </a:p>
          </p:txBody>
        </p:sp>
        <p:sp>
          <p:nvSpPr>
            <p:cNvPr id="34" name="Rectangle 36">
              <a:extLst>
                <a:ext uri="{FF2B5EF4-FFF2-40B4-BE49-F238E27FC236}">
                  <a16:creationId xmlns:a16="http://schemas.microsoft.com/office/drawing/2014/main" id="{E56B9EE7-2CAD-9242-AB28-7C7127B26CEF}"/>
                </a:ext>
              </a:extLst>
            </p:cNvPr>
            <p:cNvSpPr>
              <a:spLocks/>
            </p:cNvSpPr>
            <p:nvPr/>
          </p:nvSpPr>
          <p:spPr bwMode="auto">
            <a:xfrm>
              <a:off x="5529608" y="4343400"/>
              <a:ext cx="268287"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38100" bIns="38100">
              <a:spAutoFit/>
            </a:bodyPr>
            <a:lstStyle/>
            <a:p>
              <a:pPr algn="l"/>
              <a:r>
                <a:rPr lang="en-US" sz="1800" b="1">
                  <a:solidFill>
                    <a:schemeClr val="tx1"/>
                  </a:solidFill>
                  <a:latin typeface="Calibri" charset="0"/>
                  <a:ea typeface="ＭＳ Ｐゴシック" charset="0"/>
                  <a:cs typeface="ＭＳ Ｐゴシック" charset="0"/>
                  <a:sym typeface="Calibri" charset="0"/>
                </a:rPr>
                <a:t>- I</a:t>
              </a:r>
            </a:p>
          </p:txBody>
        </p:sp>
      </p:grpSp>
      <p:sp>
        <p:nvSpPr>
          <p:cNvPr id="35" name="TextBox 34">
            <a:extLst>
              <a:ext uri="{FF2B5EF4-FFF2-40B4-BE49-F238E27FC236}">
                <a16:creationId xmlns:a16="http://schemas.microsoft.com/office/drawing/2014/main" id="{3D76EFF0-217C-8642-8E61-1A85929E5D08}"/>
              </a:ext>
            </a:extLst>
          </p:cNvPr>
          <p:cNvSpPr txBox="1"/>
          <p:nvPr/>
        </p:nvSpPr>
        <p:spPr>
          <a:xfrm>
            <a:off x="5441897" y="6206524"/>
            <a:ext cx="2324547" cy="369332"/>
          </a:xfrm>
          <a:prstGeom prst="rect">
            <a:avLst/>
          </a:prstGeom>
          <a:noFill/>
        </p:spPr>
        <p:txBody>
          <a:bodyPr wrap="none" rtlCol="0">
            <a:spAutoFit/>
          </a:bodyPr>
          <a:lstStyle/>
          <a:p>
            <a:r>
              <a:rPr lang="en-US" dirty="0"/>
              <a:t>Change in K</a:t>
            </a:r>
            <a:r>
              <a:rPr lang="en-US" baseline="-25000" dirty="0"/>
              <a:t>M</a:t>
            </a:r>
            <a:r>
              <a:rPr lang="en-US" dirty="0"/>
              <a:t> and V</a:t>
            </a:r>
            <a:r>
              <a:rPr lang="en-US" baseline="-25000" dirty="0"/>
              <a:t>max</a:t>
            </a:r>
          </a:p>
        </p:txBody>
      </p:sp>
    </p:spTree>
    <p:extLst>
      <p:ext uri="{BB962C8B-B14F-4D97-AF65-F5344CB8AC3E}">
        <p14:creationId xmlns:p14="http://schemas.microsoft.com/office/powerpoint/2010/main" val="3259802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340556" y="1721556"/>
            <a:ext cx="5842000" cy="3005666"/>
            <a:chOff x="1340556" y="1721556"/>
            <a:chExt cx="5842000" cy="3005666"/>
          </a:xfrm>
        </p:grpSpPr>
        <p:sp>
          <p:nvSpPr>
            <p:cNvPr id="4" name="Rectangle 3"/>
            <p:cNvSpPr/>
            <p:nvPr/>
          </p:nvSpPr>
          <p:spPr>
            <a:xfrm>
              <a:off x="1340556" y="1721556"/>
              <a:ext cx="5842000" cy="3005666"/>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340556" y="2469443"/>
              <a:ext cx="5842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666066" y="1721556"/>
              <a:ext cx="0" cy="300566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300135" y="1721556"/>
              <a:ext cx="0" cy="300566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340556" y="3031069"/>
              <a:ext cx="5842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40556" y="3635026"/>
              <a:ext cx="5842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340556" y="4196649"/>
              <a:ext cx="5842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448150" y="1874280"/>
              <a:ext cx="2069572" cy="400110"/>
            </a:xfrm>
            <a:prstGeom prst="rect">
              <a:avLst/>
            </a:prstGeom>
            <a:noFill/>
          </p:spPr>
          <p:txBody>
            <a:bodyPr wrap="none" rtlCol="0">
              <a:spAutoFit/>
            </a:bodyPr>
            <a:lstStyle/>
            <a:p>
              <a:r>
                <a:rPr lang="en-US" sz="2000" b="1" dirty="0"/>
                <a:t>Type of Inhibition</a:t>
              </a:r>
            </a:p>
          </p:txBody>
        </p:sp>
        <p:sp>
          <p:nvSpPr>
            <p:cNvPr id="20" name="TextBox 19"/>
            <p:cNvSpPr txBox="1"/>
            <p:nvPr/>
          </p:nvSpPr>
          <p:spPr>
            <a:xfrm>
              <a:off x="4134347" y="1874280"/>
              <a:ext cx="638391" cy="400110"/>
            </a:xfrm>
            <a:prstGeom prst="rect">
              <a:avLst/>
            </a:prstGeom>
            <a:noFill/>
          </p:spPr>
          <p:txBody>
            <a:bodyPr wrap="none" rtlCol="0">
              <a:spAutoFit/>
            </a:bodyPr>
            <a:lstStyle/>
            <a:p>
              <a:r>
                <a:rPr lang="en-US" sz="2000" b="1" dirty="0" err="1"/>
                <a:t>V</a:t>
              </a:r>
              <a:r>
                <a:rPr lang="en-US" sz="2000" b="1" baseline="-25000" dirty="0" err="1"/>
                <a:t>max</a:t>
              </a:r>
              <a:endParaRPr lang="en-US" sz="2000" b="1" dirty="0"/>
            </a:p>
          </p:txBody>
        </p:sp>
        <p:sp>
          <p:nvSpPr>
            <p:cNvPr id="21" name="TextBox 20"/>
            <p:cNvSpPr txBox="1"/>
            <p:nvPr/>
          </p:nvSpPr>
          <p:spPr>
            <a:xfrm>
              <a:off x="5894251" y="1874280"/>
              <a:ext cx="474375" cy="400110"/>
            </a:xfrm>
            <a:prstGeom prst="rect">
              <a:avLst/>
            </a:prstGeom>
            <a:noFill/>
          </p:spPr>
          <p:txBody>
            <a:bodyPr wrap="none" rtlCol="0">
              <a:spAutoFit/>
            </a:bodyPr>
            <a:lstStyle/>
            <a:p>
              <a:r>
                <a:rPr lang="en-US" sz="2000" b="1" dirty="0"/>
                <a:t>K</a:t>
              </a:r>
              <a:r>
                <a:rPr lang="en-US" sz="2000" b="1" baseline="-25000" dirty="0"/>
                <a:t>M</a:t>
              </a:r>
              <a:endParaRPr lang="en-US" sz="2000" b="1" dirty="0"/>
            </a:p>
          </p:txBody>
        </p:sp>
        <p:sp>
          <p:nvSpPr>
            <p:cNvPr id="22" name="TextBox 21"/>
            <p:cNvSpPr txBox="1"/>
            <p:nvPr/>
          </p:nvSpPr>
          <p:spPr>
            <a:xfrm>
              <a:off x="1627248" y="2500108"/>
              <a:ext cx="1711376" cy="461665"/>
            </a:xfrm>
            <a:prstGeom prst="rect">
              <a:avLst/>
            </a:prstGeom>
            <a:noFill/>
          </p:spPr>
          <p:txBody>
            <a:bodyPr wrap="none" rtlCol="0">
              <a:spAutoFit/>
            </a:bodyPr>
            <a:lstStyle/>
            <a:p>
              <a:r>
                <a:rPr lang="en-US" sz="2400" dirty="0"/>
                <a:t>Competitive</a:t>
              </a:r>
            </a:p>
          </p:txBody>
        </p:sp>
        <p:sp>
          <p:nvSpPr>
            <p:cNvPr id="23" name="TextBox 22"/>
            <p:cNvSpPr txBox="1"/>
            <p:nvPr/>
          </p:nvSpPr>
          <p:spPr>
            <a:xfrm>
              <a:off x="1382891" y="3069020"/>
              <a:ext cx="2200091" cy="461665"/>
            </a:xfrm>
            <a:prstGeom prst="rect">
              <a:avLst/>
            </a:prstGeom>
            <a:noFill/>
          </p:spPr>
          <p:txBody>
            <a:bodyPr wrap="none" rtlCol="0">
              <a:spAutoFit/>
            </a:bodyPr>
            <a:lstStyle/>
            <a:p>
              <a:r>
                <a:rPr lang="en-US" sz="2400" dirty="0"/>
                <a:t>Noncompetitive</a:t>
              </a:r>
            </a:p>
          </p:txBody>
        </p:sp>
        <p:sp>
          <p:nvSpPr>
            <p:cNvPr id="24" name="TextBox 23"/>
            <p:cNvSpPr txBox="1"/>
            <p:nvPr/>
          </p:nvSpPr>
          <p:spPr>
            <a:xfrm>
              <a:off x="1464644" y="3663333"/>
              <a:ext cx="2036585" cy="461665"/>
            </a:xfrm>
            <a:prstGeom prst="rect">
              <a:avLst/>
            </a:prstGeom>
            <a:noFill/>
          </p:spPr>
          <p:txBody>
            <a:bodyPr wrap="none" rtlCol="0">
              <a:spAutoFit/>
            </a:bodyPr>
            <a:lstStyle/>
            <a:p>
              <a:r>
                <a:rPr lang="en-US" sz="2400" dirty="0"/>
                <a:t>Uncompetitive</a:t>
              </a:r>
            </a:p>
          </p:txBody>
        </p:sp>
        <p:sp>
          <p:nvSpPr>
            <p:cNvPr id="25" name="TextBox 24"/>
            <p:cNvSpPr txBox="1"/>
            <p:nvPr/>
          </p:nvSpPr>
          <p:spPr>
            <a:xfrm>
              <a:off x="1999646" y="4212491"/>
              <a:ext cx="1061381" cy="461665"/>
            </a:xfrm>
            <a:prstGeom prst="rect">
              <a:avLst/>
            </a:prstGeom>
            <a:noFill/>
          </p:spPr>
          <p:txBody>
            <a:bodyPr wrap="none" rtlCol="0">
              <a:spAutoFit/>
            </a:bodyPr>
            <a:lstStyle/>
            <a:p>
              <a:r>
                <a:rPr lang="en-US" sz="2400" dirty="0"/>
                <a:t>Mixed</a:t>
              </a:r>
              <a:r>
                <a:rPr lang="en-US" sz="2400" baseline="30000" dirty="0">
                  <a:solidFill>
                    <a:srgbClr val="FF0000"/>
                  </a:solidFill>
                </a:rPr>
                <a:t>*</a:t>
              </a:r>
              <a:endParaRPr lang="en-US" sz="2400" dirty="0">
                <a:solidFill>
                  <a:srgbClr val="FF0000"/>
                </a:solidFill>
              </a:endParaRPr>
            </a:p>
          </p:txBody>
        </p:sp>
        <p:sp>
          <p:nvSpPr>
            <p:cNvPr id="26" name="TextBox 25"/>
            <p:cNvSpPr txBox="1"/>
            <p:nvPr/>
          </p:nvSpPr>
          <p:spPr>
            <a:xfrm>
              <a:off x="3696439" y="2493664"/>
              <a:ext cx="1514207" cy="461665"/>
            </a:xfrm>
            <a:prstGeom prst="rect">
              <a:avLst/>
            </a:prstGeom>
            <a:noFill/>
          </p:spPr>
          <p:txBody>
            <a:bodyPr wrap="none" rtlCol="0">
              <a:spAutoFit/>
            </a:bodyPr>
            <a:lstStyle/>
            <a:p>
              <a:r>
                <a:rPr lang="en-US" sz="2400" dirty="0"/>
                <a:t>No change</a:t>
              </a:r>
            </a:p>
          </p:txBody>
        </p:sp>
        <p:sp>
          <p:nvSpPr>
            <p:cNvPr id="27" name="TextBox 26"/>
            <p:cNvSpPr txBox="1"/>
            <p:nvPr/>
          </p:nvSpPr>
          <p:spPr>
            <a:xfrm>
              <a:off x="5374335" y="3072305"/>
              <a:ext cx="1514207" cy="461665"/>
            </a:xfrm>
            <a:prstGeom prst="rect">
              <a:avLst/>
            </a:prstGeom>
            <a:noFill/>
          </p:spPr>
          <p:txBody>
            <a:bodyPr wrap="none" rtlCol="0">
              <a:spAutoFit/>
            </a:bodyPr>
            <a:lstStyle/>
            <a:p>
              <a:r>
                <a:rPr lang="en-US" sz="2400" dirty="0"/>
                <a:t>No change</a:t>
              </a:r>
            </a:p>
          </p:txBody>
        </p:sp>
        <p:cxnSp>
          <p:nvCxnSpPr>
            <p:cNvPr id="29" name="Straight Arrow Connector 28"/>
            <p:cNvCxnSpPr/>
            <p:nvPr/>
          </p:nvCxnSpPr>
          <p:spPr>
            <a:xfrm flipV="1">
              <a:off x="6131438" y="2523629"/>
              <a:ext cx="0" cy="39651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453542" y="3137459"/>
              <a:ext cx="0" cy="39651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453542" y="3728703"/>
              <a:ext cx="0" cy="39651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453542" y="4226602"/>
              <a:ext cx="0" cy="39651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131438" y="3728703"/>
              <a:ext cx="0" cy="39651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652356" y="4212491"/>
              <a:ext cx="958165" cy="461665"/>
            </a:xfrm>
            <a:prstGeom prst="rect">
              <a:avLst/>
            </a:prstGeom>
            <a:noFill/>
          </p:spPr>
          <p:txBody>
            <a:bodyPr wrap="none" rtlCol="0">
              <a:spAutoFit/>
            </a:bodyPr>
            <a:lstStyle/>
            <a:p>
              <a:r>
                <a:rPr lang="en-US" sz="2400" dirty="0"/>
                <a:t>Varies</a:t>
              </a:r>
            </a:p>
          </p:txBody>
        </p:sp>
      </p:grpSp>
      <p:sp>
        <p:nvSpPr>
          <p:cNvPr id="36" name="Rectangle 35"/>
          <p:cNvSpPr/>
          <p:nvPr/>
        </p:nvSpPr>
        <p:spPr>
          <a:xfrm>
            <a:off x="0" y="1"/>
            <a:ext cx="9144000" cy="5618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Comparison of Enzyme Inhibition Mechanisms</a:t>
            </a:r>
          </a:p>
        </p:txBody>
      </p:sp>
      <p:sp>
        <p:nvSpPr>
          <p:cNvPr id="2" name="TextBox 1">
            <a:extLst>
              <a:ext uri="{FF2B5EF4-FFF2-40B4-BE49-F238E27FC236}">
                <a16:creationId xmlns:a16="http://schemas.microsoft.com/office/drawing/2014/main" id="{BE0395BF-6283-E04B-BAD3-E88879EDBEA7}"/>
              </a:ext>
            </a:extLst>
          </p:cNvPr>
          <p:cNvSpPr txBox="1"/>
          <p:nvPr/>
        </p:nvSpPr>
        <p:spPr>
          <a:xfrm>
            <a:off x="1314436" y="5104178"/>
            <a:ext cx="3144835" cy="369332"/>
          </a:xfrm>
          <a:prstGeom prst="rect">
            <a:avLst/>
          </a:prstGeom>
          <a:noFill/>
        </p:spPr>
        <p:txBody>
          <a:bodyPr wrap="none" rtlCol="0">
            <a:spAutoFit/>
          </a:bodyPr>
          <a:lstStyle/>
          <a:p>
            <a:r>
              <a:rPr lang="en-US" b="1" dirty="0">
                <a:solidFill>
                  <a:srgbClr val="FF0000"/>
                </a:solidFill>
              </a:rPr>
              <a:t>*</a:t>
            </a:r>
            <a:r>
              <a:rPr lang="en-US" b="1" dirty="0"/>
              <a:t>Competitive &amp; Uncompetitive</a:t>
            </a:r>
          </a:p>
        </p:txBody>
      </p:sp>
      <p:sp>
        <p:nvSpPr>
          <p:cNvPr id="28" name="TextBox 27">
            <a:extLst>
              <a:ext uri="{FF2B5EF4-FFF2-40B4-BE49-F238E27FC236}">
                <a16:creationId xmlns:a16="http://schemas.microsoft.com/office/drawing/2014/main" id="{2C7B7440-85D7-654A-ADDC-F0B9D349CEAD}"/>
              </a:ext>
            </a:extLst>
          </p:cNvPr>
          <p:cNvSpPr txBox="1"/>
          <p:nvPr/>
        </p:nvSpPr>
        <p:spPr>
          <a:xfrm>
            <a:off x="5374335" y="5008012"/>
            <a:ext cx="3290644" cy="646331"/>
          </a:xfrm>
          <a:prstGeom prst="rect">
            <a:avLst/>
          </a:prstGeom>
          <a:noFill/>
        </p:spPr>
        <p:txBody>
          <a:bodyPr wrap="none" rtlCol="0">
            <a:spAutoFit/>
          </a:bodyPr>
          <a:lstStyle/>
          <a:p>
            <a:r>
              <a:rPr lang="en-US" b="1" dirty="0"/>
              <a:t>**Depends on whether inhibitor</a:t>
            </a:r>
          </a:p>
          <a:p>
            <a:r>
              <a:rPr lang="en-US" b="1" dirty="0"/>
              <a:t>Favors binding to Enzyme or ES</a:t>
            </a:r>
          </a:p>
        </p:txBody>
      </p:sp>
    </p:spTree>
    <p:extLst>
      <p:ext uri="{BB962C8B-B14F-4D97-AF65-F5344CB8AC3E}">
        <p14:creationId xmlns:p14="http://schemas.microsoft.com/office/powerpoint/2010/main" val="3914492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236466" y="2236444"/>
            <a:ext cx="7001071" cy="4264347"/>
          </a:xfrm>
          <a:prstGeom prst="rect">
            <a:avLst/>
          </a:prstGeom>
        </p:spPr>
      </p:pic>
      <p:sp>
        <p:nvSpPr>
          <p:cNvPr id="5" name="Rectangle 4"/>
          <p:cNvSpPr/>
          <p:nvPr/>
        </p:nvSpPr>
        <p:spPr>
          <a:xfrm>
            <a:off x="0" y="1"/>
            <a:ext cx="9144000" cy="503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S</a:t>
            </a:r>
            <a:r>
              <a:rPr lang="en-US" sz="2800" b="1" baseline="-25000" dirty="0">
                <a:solidFill>
                  <a:schemeClr val="tx1"/>
                </a:solidFill>
              </a:rPr>
              <a:t>N</a:t>
            </a:r>
            <a:r>
              <a:rPr lang="en-US" sz="2800" b="1" dirty="0">
                <a:solidFill>
                  <a:schemeClr val="tx1"/>
                </a:solidFill>
              </a:rPr>
              <a:t>1 Reactions</a:t>
            </a:r>
          </a:p>
        </p:txBody>
      </p:sp>
      <p:sp>
        <p:nvSpPr>
          <p:cNvPr id="6" name="TextBox 5"/>
          <p:cNvSpPr txBox="1"/>
          <p:nvPr/>
        </p:nvSpPr>
        <p:spPr>
          <a:xfrm>
            <a:off x="1637482" y="895006"/>
            <a:ext cx="5847274" cy="1200328"/>
          </a:xfrm>
          <a:prstGeom prst="rect">
            <a:avLst/>
          </a:prstGeom>
          <a:noFill/>
        </p:spPr>
        <p:txBody>
          <a:bodyPr wrap="none" rtlCol="0">
            <a:spAutoFit/>
          </a:bodyPr>
          <a:lstStyle/>
          <a:p>
            <a:r>
              <a:rPr lang="en-US" sz="2400" b="1" dirty="0"/>
              <a:t>S</a:t>
            </a:r>
            <a:r>
              <a:rPr lang="en-US" sz="2400" b="1" baseline="-25000" dirty="0"/>
              <a:t>N</a:t>
            </a:r>
            <a:r>
              <a:rPr lang="en-US" sz="2400" b="1" dirty="0"/>
              <a:t>1 = Substitution </a:t>
            </a:r>
            <a:r>
              <a:rPr lang="en-US" sz="2400" b="1" dirty="0" err="1"/>
              <a:t>Nucleophilic</a:t>
            </a:r>
            <a:r>
              <a:rPr lang="en-US" sz="2400" b="1" dirty="0"/>
              <a:t> First order</a:t>
            </a:r>
          </a:p>
          <a:p>
            <a:r>
              <a:rPr lang="en-US" sz="2400" b="1" dirty="0"/>
              <a:t>        </a:t>
            </a:r>
            <a:r>
              <a:rPr lang="en-US" sz="2400" b="1" dirty="0">
                <a:solidFill>
                  <a:srgbClr val="7030A0"/>
                </a:solidFill>
              </a:rPr>
              <a:t>Rate Law: r = k[electrophile]</a:t>
            </a:r>
          </a:p>
          <a:p>
            <a:r>
              <a:rPr lang="en-US" sz="2400" b="1" dirty="0"/>
              <a:t>Proceeds Through Carbocation intermediate</a:t>
            </a:r>
          </a:p>
        </p:txBody>
      </p:sp>
      <p:cxnSp>
        <p:nvCxnSpPr>
          <p:cNvPr id="8" name="Straight Arrow Connector 7"/>
          <p:cNvCxnSpPr/>
          <p:nvPr/>
        </p:nvCxnSpPr>
        <p:spPr>
          <a:xfrm>
            <a:off x="2105334" y="3024794"/>
            <a:ext cx="0" cy="38436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090644" y="3594994"/>
            <a:ext cx="0" cy="38436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1612390" y="3469659"/>
            <a:ext cx="0" cy="38436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484756" y="3185772"/>
            <a:ext cx="300082" cy="369332"/>
          </a:xfrm>
          <a:prstGeom prst="rect">
            <a:avLst/>
          </a:prstGeom>
          <a:noFill/>
        </p:spPr>
        <p:txBody>
          <a:bodyPr wrap="none" rtlCol="0">
            <a:spAutoFit/>
          </a:bodyPr>
          <a:lstStyle/>
          <a:p>
            <a:r>
              <a:rPr lang="en-US" b="1" dirty="0"/>
              <a:t>+</a:t>
            </a:r>
          </a:p>
        </p:txBody>
      </p:sp>
    </p:spTree>
    <p:extLst>
      <p:ext uri="{BB962C8B-B14F-4D97-AF65-F5344CB8AC3E}">
        <p14:creationId xmlns:p14="http://schemas.microsoft.com/office/powerpoint/2010/main" val="2996109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68902" y="1112993"/>
            <a:ext cx="7031076" cy="4622194"/>
          </a:xfrm>
          <a:prstGeom prst="rect">
            <a:avLst/>
          </a:prstGeom>
        </p:spPr>
      </p:pic>
      <p:sp>
        <p:nvSpPr>
          <p:cNvPr id="5" name="Rectangle 4"/>
          <p:cNvSpPr/>
          <p:nvPr/>
        </p:nvSpPr>
        <p:spPr>
          <a:xfrm>
            <a:off x="0" y="0"/>
            <a:ext cx="9144000" cy="5398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S</a:t>
            </a:r>
            <a:r>
              <a:rPr lang="en-US" sz="2800" b="1" baseline="-25000" dirty="0">
                <a:solidFill>
                  <a:schemeClr val="tx1"/>
                </a:solidFill>
              </a:rPr>
              <a:t>N</a:t>
            </a:r>
            <a:r>
              <a:rPr lang="en-US" sz="2800" b="1" dirty="0">
                <a:solidFill>
                  <a:schemeClr val="tx1"/>
                </a:solidFill>
              </a:rPr>
              <a:t>1 Mechanism</a:t>
            </a:r>
          </a:p>
        </p:txBody>
      </p:sp>
      <p:sp>
        <p:nvSpPr>
          <p:cNvPr id="2" name="TextBox 1">
            <a:extLst>
              <a:ext uri="{FF2B5EF4-FFF2-40B4-BE49-F238E27FC236}">
                <a16:creationId xmlns:a16="http://schemas.microsoft.com/office/drawing/2014/main" id="{B91FEE4C-B48B-8F43-BEC0-F61C42A6F93B}"/>
              </a:ext>
            </a:extLst>
          </p:cNvPr>
          <p:cNvSpPr txBox="1"/>
          <p:nvPr/>
        </p:nvSpPr>
        <p:spPr>
          <a:xfrm>
            <a:off x="968902" y="1122813"/>
            <a:ext cx="1628523" cy="369332"/>
          </a:xfrm>
          <a:prstGeom prst="rect">
            <a:avLst/>
          </a:prstGeom>
          <a:noFill/>
        </p:spPr>
        <p:txBody>
          <a:bodyPr wrap="none" rtlCol="0">
            <a:spAutoFit/>
          </a:bodyPr>
          <a:lstStyle/>
          <a:p>
            <a:r>
              <a:rPr lang="en-US" dirty="0"/>
              <a:t>Tertiary alcohol</a:t>
            </a:r>
          </a:p>
        </p:txBody>
      </p:sp>
    </p:spTree>
    <p:extLst>
      <p:ext uri="{BB962C8B-B14F-4D97-AF65-F5344CB8AC3E}">
        <p14:creationId xmlns:p14="http://schemas.microsoft.com/office/powerpoint/2010/main" val="2145223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303302" y="2473309"/>
            <a:ext cx="7268415" cy="4044194"/>
          </a:xfrm>
          <a:prstGeom prst="rect">
            <a:avLst/>
          </a:prstGeom>
        </p:spPr>
      </p:pic>
      <p:sp>
        <p:nvSpPr>
          <p:cNvPr id="5" name="Rectangle 4"/>
          <p:cNvSpPr/>
          <p:nvPr/>
        </p:nvSpPr>
        <p:spPr>
          <a:xfrm>
            <a:off x="0" y="1"/>
            <a:ext cx="9144000" cy="5838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S</a:t>
            </a:r>
            <a:r>
              <a:rPr lang="en-US" sz="2800" b="1" baseline="-25000" dirty="0">
                <a:solidFill>
                  <a:schemeClr val="tx1"/>
                </a:solidFill>
              </a:rPr>
              <a:t>N</a:t>
            </a:r>
            <a:r>
              <a:rPr lang="en-US" sz="2800" b="1" dirty="0">
                <a:solidFill>
                  <a:schemeClr val="tx1"/>
                </a:solidFill>
              </a:rPr>
              <a:t>2 Reactions</a:t>
            </a:r>
          </a:p>
        </p:txBody>
      </p:sp>
      <p:sp>
        <p:nvSpPr>
          <p:cNvPr id="6" name="TextBox 5"/>
          <p:cNvSpPr txBox="1"/>
          <p:nvPr/>
        </p:nvSpPr>
        <p:spPr>
          <a:xfrm>
            <a:off x="1637482" y="1036116"/>
            <a:ext cx="6036779" cy="1200328"/>
          </a:xfrm>
          <a:prstGeom prst="rect">
            <a:avLst/>
          </a:prstGeom>
          <a:noFill/>
        </p:spPr>
        <p:txBody>
          <a:bodyPr wrap="none" rtlCol="0">
            <a:spAutoFit/>
          </a:bodyPr>
          <a:lstStyle/>
          <a:p>
            <a:r>
              <a:rPr lang="en-US" sz="2400" b="1" dirty="0"/>
              <a:t>S</a:t>
            </a:r>
            <a:r>
              <a:rPr lang="en-US" sz="2400" b="1" baseline="-25000" dirty="0"/>
              <a:t>N</a:t>
            </a:r>
            <a:r>
              <a:rPr lang="en-US" sz="2400" b="1" dirty="0"/>
              <a:t>2 = Substitution </a:t>
            </a:r>
            <a:r>
              <a:rPr lang="en-US" sz="2400" b="1" dirty="0" err="1"/>
              <a:t>Nucleophilic</a:t>
            </a:r>
            <a:r>
              <a:rPr lang="en-US" sz="2400" b="1" dirty="0"/>
              <a:t> Second order</a:t>
            </a:r>
          </a:p>
          <a:p>
            <a:r>
              <a:rPr lang="en-US" sz="2400" b="1" dirty="0"/>
              <a:t>        </a:t>
            </a:r>
            <a:r>
              <a:rPr lang="en-US" sz="2400" b="1" dirty="0">
                <a:solidFill>
                  <a:srgbClr val="7030A0"/>
                </a:solidFill>
              </a:rPr>
              <a:t>Rate Law: r = k[electrophile][nucleophile]</a:t>
            </a:r>
          </a:p>
          <a:p>
            <a:r>
              <a:rPr lang="en-US" sz="2400" b="1" dirty="0"/>
              <a:t>Proceeds Through Inversion of Configuration</a:t>
            </a:r>
          </a:p>
        </p:txBody>
      </p:sp>
    </p:spTree>
    <p:extLst>
      <p:ext uri="{BB962C8B-B14F-4D97-AF65-F5344CB8AC3E}">
        <p14:creationId xmlns:p14="http://schemas.microsoft.com/office/powerpoint/2010/main" val="3854858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85944" y="1103101"/>
            <a:ext cx="7752976" cy="5089589"/>
          </a:xfrm>
          <a:prstGeom prst="rect">
            <a:avLst/>
          </a:prstGeom>
        </p:spPr>
      </p:pic>
      <p:sp>
        <p:nvSpPr>
          <p:cNvPr id="6" name="Rectangle 5"/>
          <p:cNvSpPr/>
          <p:nvPr/>
        </p:nvSpPr>
        <p:spPr>
          <a:xfrm>
            <a:off x="0" y="1"/>
            <a:ext cx="9144000" cy="5288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S</a:t>
            </a:r>
            <a:r>
              <a:rPr lang="en-US" sz="2800" b="1" baseline="-25000" dirty="0">
                <a:solidFill>
                  <a:schemeClr val="tx1"/>
                </a:solidFill>
              </a:rPr>
              <a:t>N</a:t>
            </a:r>
            <a:r>
              <a:rPr lang="en-US" sz="2800" b="1" dirty="0">
                <a:solidFill>
                  <a:schemeClr val="tx1"/>
                </a:solidFill>
              </a:rPr>
              <a:t>1 </a:t>
            </a:r>
            <a:r>
              <a:rPr lang="en-US" sz="2800" b="1" dirty="0" err="1">
                <a:solidFill>
                  <a:schemeClr val="tx1"/>
                </a:solidFill>
              </a:rPr>
              <a:t>vs</a:t>
            </a:r>
            <a:r>
              <a:rPr lang="en-US" sz="2800" b="1" dirty="0">
                <a:solidFill>
                  <a:schemeClr val="tx1"/>
                </a:solidFill>
              </a:rPr>
              <a:t> S</a:t>
            </a:r>
            <a:r>
              <a:rPr lang="en-US" sz="2800" b="1" baseline="-25000" dirty="0">
                <a:solidFill>
                  <a:schemeClr val="tx1"/>
                </a:solidFill>
              </a:rPr>
              <a:t>N</a:t>
            </a:r>
            <a:r>
              <a:rPr lang="en-US" sz="2800" b="1" dirty="0">
                <a:solidFill>
                  <a:schemeClr val="tx1"/>
                </a:solidFill>
              </a:rPr>
              <a:t>2</a:t>
            </a:r>
          </a:p>
        </p:txBody>
      </p:sp>
    </p:spTree>
    <p:extLst>
      <p:ext uri="{BB962C8B-B14F-4D97-AF65-F5344CB8AC3E}">
        <p14:creationId xmlns:p14="http://schemas.microsoft.com/office/powerpoint/2010/main" val="1907213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13658" y="952559"/>
            <a:ext cx="2829325" cy="5671480"/>
          </a:xfrm>
          <a:prstGeom prst="rect">
            <a:avLst/>
          </a:prstGeom>
        </p:spPr>
      </p:pic>
      <p:sp>
        <p:nvSpPr>
          <p:cNvPr id="3" name="TextBox 2"/>
          <p:cNvSpPr txBox="1"/>
          <p:nvPr/>
        </p:nvSpPr>
        <p:spPr>
          <a:xfrm>
            <a:off x="60225" y="1364085"/>
            <a:ext cx="5742077" cy="1077218"/>
          </a:xfrm>
          <a:prstGeom prst="rect">
            <a:avLst/>
          </a:prstGeom>
          <a:noFill/>
        </p:spPr>
        <p:txBody>
          <a:bodyPr wrap="none" rtlCol="0">
            <a:spAutoFit/>
          </a:bodyPr>
          <a:lstStyle/>
          <a:p>
            <a:r>
              <a:rPr lang="en-US" sz="3200" dirty="0">
                <a:hlinkClick r:id="rId4"/>
              </a:rPr>
              <a:t>www.med-pathway.com/register</a:t>
            </a:r>
            <a:endParaRPr lang="en-US" sz="3200" dirty="0"/>
          </a:p>
          <a:p>
            <a:endParaRPr lang="en-US" sz="3200" dirty="0"/>
          </a:p>
        </p:txBody>
      </p:sp>
      <p:sp>
        <p:nvSpPr>
          <p:cNvPr id="5" name="Rectangle 4"/>
          <p:cNvSpPr/>
          <p:nvPr/>
        </p:nvSpPr>
        <p:spPr>
          <a:xfrm>
            <a:off x="0" y="16712"/>
            <a:ext cx="9144000" cy="768731"/>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974202" y="105434"/>
            <a:ext cx="3843070" cy="523220"/>
          </a:xfrm>
          <a:prstGeom prst="rect">
            <a:avLst/>
          </a:prstGeom>
          <a:noFill/>
        </p:spPr>
        <p:txBody>
          <a:bodyPr wrap="square" rtlCol="0">
            <a:spAutoFit/>
          </a:bodyPr>
          <a:lstStyle/>
          <a:p>
            <a:r>
              <a:rPr lang="en-US" sz="2800" b="1" dirty="0"/>
              <a:t>Workshop Passage</a:t>
            </a:r>
          </a:p>
        </p:txBody>
      </p:sp>
    </p:spTree>
    <p:extLst>
      <p:ext uri="{BB962C8B-B14F-4D97-AF65-F5344CB8AC3E}">
        <p14:creationId xmlns:p14="http://schemas.microsoft.com/office/powerpoint/2010/main" val="1630982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68731"/>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676400" y="3232955"/>
            <a:ext cx="6052457" cy="3166091"/>
          </a:xfrm>
          <a:prstGeom prst="rect">
            <a:avLst/>
          </a:prstGeom>
        </p:spPr>
      </p:pic>
      <p:sp>
        <p:nvSpPr>
          <p:cNvPr id="2" name="TextBox 1"/>
          <p:cNvSpPr txBox="1"/>
          <p:nvPr/>
        </p:nvSpPr>
        <p:spPr>
          <a:xfrm>
            <a:off x="540543" y="167048"/>
            <a:ext cx="8062913" cy="523220"/>
          </a:xfrm>
          <a:prstGeom prst="rect">
            <a:avLst/>
          </a:prstGeom>
          <a:noFill/>
        </p:spPr>
        <p:txBody>
          <a:bodyPr wrap="none" rtlCol="0">
            <a:spAutoFit/>
          </a:bodyPr>
          <a:lstStyle/>
          <a:p>
            <a:r>
              <a:rPr lang="en-US" sz="2800" b="1" dirty="0"/>
              <a:t>Dr. Phillip Carpenter </a:t>
            </a:r>
            <a:r>
              <a:rPr lang="en-US" sz="2800" b="1" dirty="0" err="1"/>
              <a:t>pcarpenter@med-pathway.com</a:t>
            </a:r>
            <a:endParaRPr lang="en-US" sz="2800" b="1" dirty="0"/>
          </a:p>
        </p:txBody>
      </p:sp>
      <p:pic>
        <p:nvPicPr>
          <p:cNvPr id="3" name="Picture 2"/>
          <p:cNvPicPr>
            <a:picLocks noChangeAspect="1"/>
          </p:cNvPicPr>
          <p:nvPr/>
        </p:nvPicPr>
        <p:blipFill>
          <a:blip r:embed="rId4"/>
          <a:stretch>
            <a:fillRect/>
          </a:stretch>
        </p:blipFill>
        <p:spPr>
          <a:xfrm>
            <a:off x="20413" y="962879"/>
            <a:ext cx="1182635" cy="1111818"/>
          </a:xfrm>
          <a:prstGeom prst="rect">
            <a:avLst/>
          </a:prstGeom>
        </p:spPr>
      </p:pic>
      <p:sp>
        <p:nvSpPr>
          <p:cNvPr id="4" name="TextBox 3"/>
          <p:cNvSpPr txBox="1"/>
          <p:nvPr/>
        </p:nvSpPr>
        <p:spPr>
          <a:xfrm>
            <a:off x="1336720" y="1313954"/>
            <a:ext cx="2508920" cy="461665"/>
          </a:xfrm>
          <a:prstGeom prst="rect">
            <a:avLst/>
          </a:prstGeom>
          <a:noFill/>
        </p:spPr>
        <p:txBody>
          <a:bodyPr wrap="none" rtlCol="0">
            <a:spAutoFit/>
          </a:bodyPr>
          <a:lstStyle/>
          <a:p>
            <a:r>
              <a:rPr lang="en-US" sz="2400" b="1" dirty="0" err="1"/>
              <a:t>medpathwaymcat</a:t>
            </a:r>
            <a:endParaRPr lang="en-US" sz="2400" b="1" dirty="0"/>
          </a:p>
        </p:txBody>
      </p:sp>
      <p:sp>
        <p:nvSpPr>
          <p:cNvPr id="6" name="TextBox 5"/>
          <p:cNvSpPr txBox="1"/>
          <p:nvPr/>
        </p:nvSpPr>
        <p:spPr>
          <a:xfrm>
            <a:off x="6209100" y="1313954"/>
            <a:ext cx="1983987" cy="461665"/>
          </a:xfrm>
          <a:prstGeom prst="rect">
            <a:avLst/>
          </a:prstGeom>
          <a:noFill/>
        </p:spPr>
        <p:txBody>
          <a:bodyPr wrap="none" rtlCol="0">
            <a:spAutoFit/>
          </a:bodyPr>
          <a:lstStyle/>
          <a:p>
            <a:r>
              <a:rPr lang="en-US" sz="2400" b="1" dirty="0"/>
              <a:t>Med-pathway</a:t>
            </a:r>
          </a:p>
        </p:txBody>
      </p:sp>
      <p:pic>
        <p:nvPicPr>
          <p:cNvPr id="5" name="Picture 4"/>
          <p:cNvPicPr>
            <a:picLocks noChangeAspect="1"/>
          </p:cNvPicPr>
          <p:nvPr/>
        </p:nvPicPr>
        <p:blipFill>
          <a:blip r:embed="rId5"/>
          <a:stretch>
            <a:fillRect/>
          </a:stretch>
        </p:blipFill>
        <p:spPr>
          <a:xfrm>
            <a:off x="4945863" y="907102"/>
            <a:ext cx="1103373" cy="1134898"/>
          </a:xfrm>
          <a:prstGeom prst="rect">
            <a:avLst/>
          </a:prstGeom>
        </p:spPr>
      </p:pic>
      <p:sp>
        <p:nvSpPr>
          <p:cNvPr id="9" name="TextBox 8">
            <a:extLst>
              <a:ext uri="{FF2B5EF4-FFF2-40B4-BE49-F238E27FC236}">
                <a16:creationId xmlns:a16="http://schemas.microsoft.com/office/drawing/2014/main" id="{CCDE3701-6BF3-5644-96DE-5CB76D92D695}"/>
              </a:ext>
            </a:extLst>
          </p:cNvPr>
          <p:cNvSpPr txBox="1"/>
          <p:nvPr/>
        </p:nvSpPr>
        <p:spPr>
          <a:xfrm>
            <a:off x="3516086" y="2452811"/>
            <a:ext cx="1903213" cy="369332"/>
          </a:xfrm>
          <a:prstGeom prst="rect">
            <a:avLst/>
          </a:prstGeom>
          <a:noFill/>
          <a:ln>
            <a:solidFill>
              <a:srgbClr val="FF0000"/>
            </a:solidFill>
          </a:ln>
        </p:spPr>
        <p:txBody>
          <a:bodyPr wrap="none" rtlCol="0">
            <a:spAutoFit/>
          </a:bodyPr>
          <a:lstStyle/>
          <a:p>
            <a:r>
              <a:rPr lang="en-US" b="1" dirty="0"/>
              <a:t>ENZYME KINETICS</a:t>
            </a:r>
          </a:p>
        </p:txBody>
      </p:sp>
    </p:spTree>
    <p:extLst>
      <p:ext uri="{BB962C8B-B14F-4D97-AF65-F5344CB8AC3E}">
        <p14:creationId xmlns:p14="http://schemas.microsoft.com/office/powerpoint/2010/main" val="2806836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41600" y="0"/>
            <a:ext cx="3857625" cy="6858000"/>
          </a:xfrm>
          <a:prstGeom prst="rect">
            <a:avLst/>
          </a:prstGeom>
        </p:spPr>
      </p:pic>
      <p:pic>
        <p:nvPicPr>
          <p:cNvPr id="2" name="Picture 1">
            <a:extLst>
              <a:ext uri="{FF2B5EF4-FFF2-40B4-BE49-F238E27FC236}">
                <a16:creationId xmlns:a16="http://schemas.microsoft.com/office/drawing/2014/main" id="{07D5C9E3-273F-C84E-8F6E-D395ACD502E4}"/>
              </a:ext>
            </a:extLst>
          </p:cNvPr>
          <p:cNvPicPr>
            <a:picLocks noChangeAspect="1"/>
          </p:cNvPicPr>
          <p:nvPr/>
        </p:nvPicPr>
        <p:blipFill>
          <a:blip r:embed="rId4"/>
          <a:stretch>
            <a:fillRect/>
          </a:stretch>
        </p:blipFill>
        <p:spPr>
          <a:xfrm>
            <a:off x="1776186" y="3820886"/>
            <a:ext cx="6070600" cy="1524000"/>
          </a:xfrm>
          <a:prstGeom prst="rect">
            <a:avLst/>
          </a:prstGeom>
        </p:spPr>
      </p:pic>
      <p:sp>
        <p:nvSpPr>
          <p:cNvPr id="3" name="TextBox 2">
            <a:extLst>
              <a:ext uri="{FF2B5EF4-FFF2-40B4-BE49-F238E27FC236}">
                <a16:creationId xmlns:a16="http://schemas.microsoft.com/office/drawing/2014/main" id="{6D632A5F-C1A8-D74F-BB28-507CAA56C1AF}"/>
              </a:ext>
            </a:extLst>
          </p:cNvPr>
          <p:cNvSpPr txBox="1"/>
          <p:nvPr/>
        </p:nvSpPr>
        <p:spPr>
          <a:xfrm>
            <a:off x="5196560" y="4310743"/>
            <a:ext cx="1290418" cy="369332"/>
          </a:xfrm>
          <a:prstGeom prst="rect">
            <a:avLst/>
          </a:prstGeom>
          <a:noFill/>
        </p:spPr>
        <p:txBody>
          <a:bodyPr wrap="none" rtlCol="0">
            <a:spAutoFit/>
          </a:bodyPr>
          <a:lstStyle/>
          <a:p>
            <a:r>
              <a:rPr lang="en-US" b="1" dirty="0">
                <a:solidFill>
                  <a:srgbClr val="FF0000"/>
                </a:solidFill>
              </a:rPr>
              <a:t>PASSCODES</a:t>
            </a:r>
          </a:p>
        </p:txBody>
      </p:sp>
    </p:spTree>
    <p:extLst>
      <p:ext uri="{BB962C8B-B14F-4D97-AF65-F5344CB8AC3E}">
        <p14:creationId xmlns:p14="http://schemas.microsoft.com/office/powerpoint/2010/main" val="3245403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3.amazonaws.com/medpathway-app/1H8YJXO5NP.jpg"/>
          <p:cNvPicPr/>
          <p:nvPr/>
        </p:nvPicPr>
        <p:blipFill>
          <a:blip r:embed="rId2">
            <a:extLst>
              <a:ext uri="{28A0092B-C50C-407E-A947-70E740481C1C}">
                <a14:useLocalDpi xmlns:a14="http://schemas.microsoft.com/office/drawing/2010/main" val="0"/>
              </a:ext>
            </a:extLst>
          </a:blip>
          <a:srcRect/>
          <a:stretch>
            <a:fillRect/>
          </a:stretch>
        </p:blipFill>
        <p:spPr bwMode="auto">
          <a:xfrm>
            <a:off x="2094920" y="2796290"/>
            <a:ext cx="5316855" cy="3569970"/>
          </a:xfrm>
          <a:prstGeom prst="rect">
            <a:avLst/>
          </a:prstGeom>
          <a:noFill/>
          <a:ln>
            <a:noFill/>
          </a:ln>
        </p:spPr>
      </p:pic>
      <p:sp>
        <p:nvSpPr>
          <p:cNvPr id="6" name="TextBox 5"/>
          <p:cNvSpPr txBox="1"/>
          <p:nvPr/>
        </p:nvSpPr>
        <p:spPr>
          <a:xfrm>
            <a:off x="335584" y="1114915"/>
            <a:ext cx="8610049" cy="1938992"/>
          </a:xfrm>
          <a:prstGeom prst="rect">
            <a:avLst/>
          </a:prstGeom>
          <a:noFill/>
        </p:spPr>
        <p:txBody>
          <a:bodyPr wrap="none" rtlCol="0">
            <a:spAutoFit/>
          </a:bodyPr>
          <a:lstStyle/>
          <a:p>
            <a:pPr algn="just"/>
            <a:r>
              <a:rPr lang="en-US" sz="2000" b="1" dirty="0">
                <a:solidFill>
                  <a:srgbClr val="0000FF"/>
                </a:solidFill>
              </a:rPr>
              <a:t>Kinetics: </a:t>
            </a:r>
            <a:r>
              <a:rPr lang="en-US" sz="2000" b="1" dirty="0"/>
              <a:t>How fast the reaction proceeds from Reactants to Products</a:t>
            </a:r>
          </a:p>
          <a:p>
            <a:pPr algn="just"/>
            <a:r>
              <a:rPr lang="en-US" sz="2000" b="1" dirty="0">
                <a:solidFill>
                  <a:srgbClr val="0000FF"/>
                </a:solidFill>
              </a:rPr>
              <a:t>Thermo</a:t>
            </a:r>
            <a:r>
              <a:rPr lang="en-US" sz="2000" b="1" dirty="0"/>
              <a:t>: Describes the relative levels of Reactants/Products at equilibrium</a:t>
            </a:r>
          </a:p>
          <a:p>
            <a:pPr algn="just"/>
            <a:r>
              <a:rPr lang="en-US" sz="2000" b="1" dirty="0">
                <a:solidFill>
                  <a:srgbClr val="0000FF"/>
                </a:solidFill>
              </a:rPr>
              <a:t>Gibbs free energy</a:t>
            </a:r>
            <a:r>
              <a:rPr lang="en-US" sz="2000" b="1" dirty="0"/>
              <a:t>: Maximal energy that can be harnessed from chemical bonds</a:t>
            </a:r>
          </a:p>
          <a:p>
            <a:pPr algn="just"/>
            <a:r>
              <a:rPr lang="en-US" sz="2000" dirty="0"/>
              <a:t>ΔG° = ΔH° - TΔS°  </a:t>
            </a:r>
            <a:endParaRPr lang="en-US" sz="2000" b="1" dirty="0"/>
          </a:p>
          <a:p>
            <a:endParaRPr lang="en-US" sz="2000" b="1" dirty="0"/>
          </a:p>
          <a:p>
            <a:endParaRPr lang="en-US" sz="2000" b="1" dirty="0"/>
          </a:p>
        </p:txBody>
      </p:sp>
      <p:sp>
        <p:nvSpPr>
          <p:cNvPr id="7" name="TextBox 6"/>
          <p:cNvSpPr txBox="1"/>
          <p:nvPr/>
        </p:nvSpPr>
        <p:spPr>
          <a:xfrm>
            <a:off x="6598999" y="4176997"/>
            <a:ext cx="2085539" cy="646331"/>
          </a:xfrm>
          <a:prstGeom prst="rect">
            <a:avLst/>
          </a:prstGeom>
          <a:noFill/>
        </p:spPr>
        <p:txBody>
          <a:bodyPr wrap="none" rtlCol="0">
            <a:spAutoFit/>
          </a:bodyPr>
          <a:lstStyle/>
          <a:p>
            <a:r>
              <a:rPr lang="en-US" dirty="0"/>
              <a:t>Standard Gibbs Free</a:t>
            </a:r>
          </a:p>
          <a:p>
            <a:r>
              <a:rPr lang="en-US" dirty="0"/>
              <a:t>   Energy Change </a:t>
            </a:r>
          </a:p>
        </p:txBody>
      </p:sp>
      <p:sp>
        <p:nvSpPr>
          <p:cNvPr id="8" name="TextBox 7"/>
          <p:cNvSpPr txBox="1"/>
          <p:nvPr/>
        </p:nvSpPr>
        <p:spPr>
          <a:xfrm>
            <a:off x="6718841" y="5075757"/>
            <a:ext cx="1094921" cy="369332"/>
          </a:xfrm>
          <a:prstGeom prst="rect">
            <a:avLst/>
          </a:prstGeom>
          <a:noFill/>
        </p:spPr>
        <p:txBody>
          <a:bodyPr wrap="none" rtlCol="0">
            <a:spAutoFit/>
          </a:bodyPr>
          <a:lstStyle/>
          <a:p>
            <a:r>
              <a:rPr lang="en-US" dirty="0"/>
              <a:t>Exergonic</a:t>
            </a:r>
          </a:p>
        </p:txBody>
      </p:sp>
      <p:sp>
        <p:nvSpPr>
          <p:cNvPr id="9" name="Rectangle 8"/>
          <p:cNvSpPr/>
          <p:nvPr/>
        </p:nvSpPr>
        <p:spPr>
          <a:xfrm>
            <a:off x="0" y="0"/>
            <a:ext cx="9144000" cy="594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Kinetics &amp; Thermodynamics</a:t>
            </a:r>
          </a:p>
        </p:txBody>
      </p:sp>
    </p:spTree>
    <p:extLst>
      <p:ext uri="{BB962C8B-B14F-4D97-AF65-F5344CB8AC3E}">
        <p14:creationId xmlns:p14="http://schemas.microsoft.com/office/powerpoint/2010/main" val="3246901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378" y="733132"/>
            <a:ext cx="5017244" cy="523220"/>
          </a:xfrm>
          <a:prstGeom prst="rect">
            <a:avLst/>
          </a:prstGeom>
          <a:noFill/>
        </p:spPr>
        <p:txBody>
          <a:bodyPr wrap="none" rtlCol="0">
            <a:spAutoFit/>
          </a:bodyPr>
          <a:lstStyle/>
          <a:p>
            <a:r>
              <a:rPr lang="en-US" sz="2800" b="1" dirty="0"/>
              <a:t>Kinetics of Protein </a:t>
            </a:r>
            <a:r>
              <a:rPr lang="en-US" sz="2800" b="1" dirty="0" err="1"/>
              <a:t>Farnesylation</a:t>
            </a:r>
            <a:endParaRPr lang="en-US" sz="2800" b="1" dirty="0"/>
          </a:p>
        </p:txBody>
      </p:sp>
      <p:pic>
        <p:nvPicPr>
          <p:cNvPr id="2" name="Picture 1">
            <a:extLst>
              <a:ext uri="{FF2B5EF4-FFF2-40B4-BE49-F238E27FC236}">
                <a16:creationId xmlns:a16="http://schemas.microsoft.com/office/drawing/2014/main" id="{A1EA8FD4-E1C8-904C-A434-6BEE6BBCEBD6}"/>
              </a:ext>
            </a:extLst>
          </p:cNvPr>
          <p:cNvPicPr>
            <a:picLocks noChangeAspect="1"/>
          </p:cNvPicPr>
          <p:nvPr/>
        </p:nvPicPr>
        <p:blipFill>
          <a:blip r:embed="rId2"/>
          <a:stretch>
            <a:fillRect/>
          </a:stretch>
        </p:blipFill>
        <p:spPr>
          <a:xfrm>
            <a:off x="1620683" y="1580750"/>
            <a:ext cx="6258116" cy="4467000"/>
          </a:xfrm>
          <a:prstGeom prst="rect">
            <a:avLst/>
          </a:prstGeom>
        </p:spPr>
      </p:pic>
    </p:spTree>
    <p:extLst>
      <p:ext uri="{BB962C8B-B14F-4D97-AF65-F5344CB8AC3E}">
        <p14:creationId xmlns:p14="http://schemas.microsoft.com/office/powerpoint/2010/main" val="1664460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0778" y="935335"/>
            <a:ext cx="7662333" cy="1200328"/>
          </a:xfrm>
          <a:prstGeom prst="rect">
            <a:avLst/>
          </a:prstGeom>
        </p:spPr>
        <p:txBody>
          <a:bodyPr wrap="square">
            <a:spAutoFit/>
          </a:bodyPr>
          <a:lstStyle/>
          <a:p>
            <a:r>
              <a:rPr lang="en-US" sz="2400" b="1" dirty="0">
                <a:solidFill>
                  <a:srgbClr val="0000FF"/>
                </a:solidFill>
              </a:rPr>
              <a:t>1. In an electrophilic mechanism, a carbocation intermediate is formed as shown. This primary carbocation can best be described as:</a:t>
            </a:r>
          </a:p>
        </p:txBody>
      </p:sp>
      <p:pic>
        <p:nvPicPr>
          <p:cNvPr id="5" name="Picture 4"/>
          <p:cNvPicPr>
            <a:picLocks noChangeAspect="1"/>
          </p:cNvPicPr>
          <p:nvPr/>
        </p:nvPicPr>
        <p:blipFill>
          <a:blip r:embed="rId2"/>
          <a:stretch>
            <a:fillRect/>
          </a:stretch>
        </p:blipFill>
        <p:spPr>
          <a:xfrm>
            <a:off x="1227666" y="2695222"/>
            <a:ext cx="1882422" cy="3375377"/>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709812" y="3214687"/>
            <a:ext cx="4361744" cy="1089202"/>
          </a:xfrm>
          <a:prstGeom prst="rect">
            <a:avLst/>
          </a:prstGeom>
        </p:spPr>
      </p:pic>
    </p:spTree>
    <p:extLst>
      <p:ext uri="{BB962C8B-B14F-4D97-AF65-F5344CB8AC3E}">
        <p14:creationId xmlns:p14="http://schemas.microsoft.com/office/powerpoint/2010/main" val="449590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1000" y="1776767"/>
            <a:ext cx="5644444" cy="1929279"/>
          </a:xfrm>
          <a:prstGeom prst="rect">
            <a:avLst/>
          </a:prstGeom>
        </p:spPr>
      </p:pic>
      <p:sp>
        <p:nvSpPr>
          <p:cNvPr id="5" name="Rectangle 4"/>
          <p:cNvSpPr/>
          <p:nvPr/>
        </p:nvSpPr>
        <p:spPr>
          <a:xfrm>
            <a:off x="2572261" y="1113557"/>
            <a:ext cx="3532337" cy="461665"/>
          </a:xfrm>
          <a:prstGeom prst="rect">
            <a:avLst/>
          </a:prstGeom>
        </p:spPr>
        <p:txBody>
          <a:bodyPr wrap="none">
            <a:spAutoFit/>
          </a:bodyPr>
          <a:lstStyle/>
          <a:p>
            <a:r>
              <a:rPr lang="en-US" sz="2400" b="1" dirty="0">
                <a:solidFill>
                  <a:srgbClr val="0000FF"/>
                </a:solidFill>
              </a:rPr>
              <a:t>Choice D is correct (</a:t>
            </a:r>
            <a:r>
              <a:rPr lang="en-US" sz="2400" b="1" dirty="0" err="1">
                <a:solidFill>
                  <a:srgbClr val="0000FF"/>
                </a:solidFill>
              </a:rPr>
              <a:t>allylic</a:t>
            </a:r>
            <a:r>
              <a:rPr lang="en-US" sz="2400" b="1" dirty="0">
                <a:solidFill>
                  <a:srgbClr val="0000FF"/>
                </a:solidFill>
              </a:rPr>
              <a:t>)</a:t>
            </a:r>
          </a:p>
        </p:txBody>
      </p:sp>
      <p:pic>
        <p:nvPicPr>
          <p:cNvPr id="6" name="Picture 5"/>
          <p:cNvPicPr>
            <a:picLocks noChangeAspect="1"/>
          </p:cNvPicPr>
          <p:nvPr/>
        </p:nvPicPr>
        <p:blipFill>
          <a:blip r:embed="rId3"/>
          <a:stretch>
            <a:fillRect/>
          </a:stretch>
        </p:blipFill>
        <p:spPr>
          <a:xfrm>
            <a:off x="1171222" y="4357662"/>
            <a:ext cx="6900333" cy="2009806"/>
          </a:xfrm>
          <a:prstGeom prst="rect">
            <a:avLst/>
          </a:prstGeom>
        </p:spPr>
      </p:pic>
    </p:spTree>
    <p:extLst>
      <p:ext uri="{BB962C8B-B14F-4D97-AF65-F5344CB8AC3E}">
        <p14:creationId xmlns:p14="http://schemas.microsoft.com/office/powerpoint/2010/main" val="3757945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6222" y="1172613"/>
            <a:ext cx="5658556" cy="830997"/>
          </a:xfrm>
          <a:prstGeom prst="rect">
            <a:avLst/>
          </a:prstGeom>
        </p:spPr>
        <p:txBody>
          <a:bodyPr wrap="square">
            <a:spAutoFit/>
          </a:bodyPr>
          <a:lstStyle/>
          <a:p>
            <a:r>
              <a:rPr lang="en-US" sz="2400" b="1" dirty="0">
                <a:solidFill>
                  <a:srgbClr val="0000FF"/>
                </a:solidFill>
              </a:rPr>
              <a:t>2. The following kinetic rate law best describes the </a:t>
            </a:r>
            <a:r>
              <a:rPr lang="en-US" sz="2400" b="1" dirty="0" err="1">
                <a:solidFill>
                  <a:srgbClr val="0000FF"/>
                </a:solidFill>
              </a:rPr>
              <a:t>farnesylation</a:t>
            </a:r>
            <a:r>
              <a:rPr lang="en-US" sz="2400" b="1" dirty="0">
                <a:solidFill>
                  <a:srgbClr val="0000FF"/>
                </a:solidFill>
              </a:rPr>
              <a:t> reaction:</a:t>
            </a:r>
          </a:p>
        </p:txBody>
      </p:sp>
      <p:pic>
        <p:nvPicPr>
          <p:cNvPr id="5" name="Picture 4"/>
          <p:cNvPicPr>
            <a:picLocks noChangeAspect="1"/>
          </p:cNvPicPr>
          <p:nvPr/>
        </p:nvPicPr>
        <p:blipFill>
          <a:blip r:embed="rId2"/>
          <a:stretch>
            <a:fillRect/>
          </a:stretch>
        </p:blipFill>
        <p:spPr>
          <a:xfrm>
            <a:off x="2187221" y="2395764"/>
            <a:ext cx="4557889" cy="3288191"/>
          </a:xfrm>
          <a:prstGeom prst="rect">
            <a:avLst/>
          </a:prstGeom>
        </p:spPr>
      </p:pic>
    </p:spTree>
    <p:extLst>
      <p:ext uri="{BB962C8B-B14F-4D97-AF65-F5344CB8AC3E}">
        <p14:creationId xmlns:p14="http://schemas.microsoft.com/office/powerpoint/2010/main" val="825427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6222" y="1172613"/>
            <a:ext cx="5658556" cy="830997"/>
          </a:xfrm>
          <a:prstGeom prst="rect">
            <a:avLst/>
          </a:prstGeom>
        </p:spPr>
        <p:txBody>
          <a:bodyPr wrap="square">
            <a:spAutoFit/>
          </a:bodyPr>
          <a:lstStyle/>
          <a:p>
            <a:r>
              <a:rPr lang="en-US" sz="2400" b="1" dirty="0">
                <a:solidFill>
                  <a:srgbClr val="0000FF"/>
                </a:solidFill>
              </a:rPr>
              <a:t>2. The following kinetic rate law best describes the </a:t>
            </a:r>
            <a:r>
              <a:rPr lang="en-US" sz="2400" b="1" dirty="0" err="1">
                <a:solidFill>
                  <a:srgbClr val="0000FF"/>
                </a:solidFill>
              </a:rPr>
              <a:t>farnesylation</a:t>
            </a:r>
            <a:r>
              <a:rPr lang="en-US" sz="2400" b="1" dirty="0">
                <a:solidFill>
                  <a:srgbClr val="0000FF"/>
                </a:solidFill>
              </a:rPr>
              <a:t> reaction:</a:t>
            </a:r>
          </a:p>
        </p:txBody>
      </p:sp>
      <p:pic>
        <p:nvPicPr>
          <p:cNvPr id="5" name="Picture 4"/>
          <p:cNvPicPr>
            <a:picLocks noChangeAspect="1"/>
          </p:cNvPicPr>
          <p:nvPr/>
        </p:nvPicPr>
        <p:blipFill>
          <a:blip r:embed="rId2"/>
          <a:stretch>
            <a:fillRect/>
          </a:stretch>
        </p:blipFill>
        <p:spPr>
          <a:xfrm>
            <a:off x="2187221" y="2395764"/>
            <a:ext cx="4557889" cy="3288191"/>
          </a:xfrm>
          <a:prstGeom prst="rect">
            <a:avLst/>
          </a:prstGeom>
        </p:spPr>
      </p:pic>
      <p:cxnSp>
        <p:nvCxnSpPr>
          <p:cNvPr id="3" name="Straight Connector 2"/>
          <p:cNvCxnSpPr/>
          <p:nvPr/>
        </p:nvCxnSpPr>
        <p:spPr>
          <a:xfrm>
            <a:off x="2074333" y="5164667"/>
            <a:ext cx="3443111"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074333" y="4385734"/>
            <a:ext cx="3443111"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3959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4666" y="369669"/>
            <a:ext cx="6096001" cy="461665"/>
          </a:xfrm>
          <a:prstGeom prst="rect">
            <a:avLst/>
          </a:prstGeom>
        </p:spPr>
        <p:txBody>
          <a:bodyPr wrap="square">
            <a:spAutoFit/>
          </a:bodyPr>
          <a:lstStyle/>
          <a:p>
            <a:r>
              <a:rPr lang="en-US" sz="2400" b="1" dirty="0">
                <a:solidFill>
                  <a:srgbClr val="0000FF"/>
                </a:solidFill>
              </a:rPr>
              <a:t>2. Choice A is correct: rate = k [electrophile]</a:t>
            </a:r>
          </a:p>
        </p:txBody>
      </p:sp>
      <p:pic>
        <p:nvPicPr>
          <p:cNvPr id="5" name="Picture 4"/>
          <p:cNvPicPr>
            <a:picLocks noChangeAspect="1"/>
          </p:cNvPicPr>
          <p:nvPr/>
        </p:nvPicPr>
        <p:blipFill>
          <a:blip r:embed="rId2"/>
          <a:stretch>
            <a:fillRect/>
          </a:stretch>
        </p:blipFill>
        <p:spPr>
          <a:xfrm>
            <a:off x="3118556" y="4337977"/>
            <a:ext cx="5884333" cy="2216303"/>
          </a:xfrm>
          <a:prstGeom prst="rect">
            <a:avLst/>
          </a:prstGeom>
        </p:spPr>
      </p:pic>
      <p:pic>
        <p:nvPicPr>
          <p:cNvPr id="6" name="Picture 5"/>
          <p:cNvPicPr>
            <a:picLocks noChangeAspect="1"/>
          </p:cNvPicPr>
          <p:nvPr/>
        </p:nvPicPr>
        <p:blipFill>
          <a:blip r:embed="rId3"/>
          <a:stretch>
            <a:fillRect/>
          </a:stretch>
        </p:blipFill>
        <p:spPr>
          <a:xfrm>
            <a:off x="3979333" y="1087666"/>
            <a:ext cx="4247445" cy="2889125"/>
          </a:xfrm>
          <a:prstGeom prst="rect">
            <a:avLst/>
          </a:prstGeom>
        </p:spPr>
      </p:pic>
      <p:sp>
        <p:nvSpPr>
          <p:cNvPr id="7" name="Rectangle 6"/>
          <p:cNvSpPr/>
          <p:nvPr/>
        </p:nvSpPr>
        <p:spPr>
          <a:xfrm>
            <a:off x="296333" y="921657"/>
            <a:ext cx="3005667" cy="3416320"/>
          </a:xfrm>
          <a:prstGeom prst="rect">
            <a:avLst/>
          </a:prstGeom>
        </p:spPr>
        <p:txBody>
          <a:bodyPr wrap="square">
            <a:spAutoFit/>
          </a:bodyPr>
          <a:lstStyle/>
          <a:p>
            <a:pPr algn="just"/>
            <a:r>
              <a:rPr lang="en-US" sz="2400" dirty="0"/>
              <a:t>“The enzymatic transfer of </a:t>
            </a:r>
            <a:r>
              <a:rPr lang="en-US" sz="2400" dirty="0" err="1"/>
              <a:t>farnesyl</a:t>
            </a:r>
            <a:r>
              <a:rPr lang="en-US" sz="2400" dirty="0"/>
              <a:t> groups was measured with a peptide substrate labeled with a </a:t>
            </a:r>
            <a:r>
              <a:rPr lang="en-US" sz="2400" dirty="0" err="1"/>
              <a:t>fluor</a:t>
            </a:r>
            <a:r>
              <a:rPr lang="en-US" sz="2400" dirty="0"/>
              <a:t> whose concentration does not affect reaction rates”. </a:t>
            </a:r>
          </a:p>
        </p:txBody>
      </p:sp>
    </p:spTree>
    <p:extLst>
      <p:ext uri="{BB962C8B-B14F-4D97-AF65-F5344CB8AC3E}">
        <p14:creationId xmlns:p14="http://schemas.microsoft.com/office/powerpoint/2010/main" val="2628024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0334" y="1172613"/>
            <a:ext cx="5743222" cy="830997"/>
          </a:xfrm>
          <a:prstGeom prst="rect">
            <a:avLst/>
          </a:prstGeom>
        </p:spPr>
        <p:txBody>
          <a:bodyPr wrap="square">
            <a:spAutoFit/>
          </a:bodyPr>
          <a:lstStyle/>
          <a:p>
            <a:r>
              <a:rPr lang="en-US" sz="2400" b="1" dirty="0">
                <a:solidFill>
                  <a:srgbClr val="0000FF"/>
                </a:solidFill>
              </a:rPr>
              <a:t>3. The alkylation between cysteine and the </a:t>
            </a:r>
            <a:r>
              <a:rPr lang="en-US" sz="2400" b="1" dirty="0" err="1">
                <a:solidFill>
                  <a:srgbClr val="0000FF"/>
                </a:solidFill>
              </a:rPr>
              <a:t>isoprenoid</a:t>
            </a:r>
            <a:r>
              <a:rPr lang="en-US" sz="2400" b="1" dirty="0">
                <a:solidFill>
                  <a:srgbClr val="0000FF"/>
                </a:solidFill>
              </a:rPr>
              <a:t> FPP occurs through a:</a:t>
            </a:r>
          </a:p>
        </p:txBody>
      </p:sp>
      <p:pic>
        <p:nvPicPr>
          <p:cNvPr id="2" name="Picture 1"/>
          <p:cNvPicPr>
            <a:picLocks noChangeAspect="1"/>
          </p:cNvPicPr>
          <p:nvPr/>
        </p:nvPicPr>
        <p:blipFill>
          <a:blip r:embed="rId2"/>
          <a:stretch>
            <a:fillRect/>
          </a:stretch>
        </p:blipFill>
        <p:spPr>
          <a:xfrm>
            <a:off x="2906888" y="2217369"/>
            <a:ext cx="3462867" cy="3935076"/>
          </a:xfrm>
          <a:prstGeom prst="rect">
            <a:avLst/>
          </a:prstGeom>
        </p:spPr>
      </p:pic>
    </p:spTree>
    <p:extLst>
      <p:ext uri="{BB962C8B-B14F-4D97-AF65-F5344CB8AC3E}">
        <p14:creationId xmlns:p14="http://schemas.microsoft.com/office/powerpoint/2010/main" val="2200159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5299" y="283779"/>
            <a:ext cx="5024332" cy="461665"/>
          </a:xfrm>
          <a:prstGeom prst="rect">
            <a:avLst/>
          </a:prstGeom>
        </p:spPr>
        <p:txBody>
          <a:bodyPr wrap="none">
            <a:spAutoFit/>
          </a:bodyPr>
          <a:lstStyle/>
          <a:p>
            <a:r>
              <a:rPr lang="en-US" sz="2400" b="1" dirty="0">
                <a:solidFill>
                  <a:srgbClr val="0000FF"/>
                </a:solidFill>
              </a:rPr>
              <a:t>3. Choice B is correct (</a:t>
            </a:r>
            <a:r>
              <a:rPr lang="en-US" sz="2400" b="1" dirty="0" err="1">
                <a:solidFill>
                  <a:srgbClr val="0000FF"/>
                </a:solidFill>
              </a:rPr>
              <a:t>thioether</a:t>
            </a:r>
            <a:r>
              <a:rPr lang="en-US" sz="2400" b="1" dirty="0">
                <a:solidFill>
                  <a:srgbClr val="0000FF"/>
                </a:solidFill>
              </a:rPr>
              <a:t> bond)</a:t>
            </a:r>
          </a:p>
        </p:txBody>
      </p:sp>
      <p:pic>
        <p:nvPicPr>
          <p:cNvPr id="5" name="Picture 4"/>
          <p:cNvPicPr>
            <a:picLocks noChangeAspect="1"/>
          </p:cNvPicPr>
          <p:nvPr/>
        </p:nvPicPr>
        <p:blipFill>
          <a:blip r:embed="rId2"/>
          <a:stretch>
            <a:fillRect/>
          </a:stretch>
        </p:blipFill>
        <p:spPr>
          <a:xfrm>
            <a:off x="917221" y="5122334"/>
            <a:ext cx="7535333" cy="1566117"/>
          </a:xfrm>
          <a:prstGeom prst="rect">
            <a:avLst/>
          </a:prstGeom>
        </p:spPr>
      </p:pic>
      <p:pic>
        <p:nvPicPr>
          <p:cNvPr id="6" name="Picture 5"/>
          <p:cNvPicPr>
            <a:picLocks noChangeAspect="1"/>
          </p:cNvPicPr>
          <p:nvPr/>
        </p:nvPicPr>
        <p:blipFill>
          <a:blip r:embed="rId3"/>
          <a:stretch>
            <a:fillRect/>
          </a:stretch>
        </p:blipFill>
        <p:spPr>
          <a:xfrm>
            <a:off x="917221" y="745444"/>
            <a:ext cx="7161540" cy="4433334"/>
          </a:xfrm>
          <a:prstGeom prst="rect">
            <a:avLst/>
          </a:prstGeom>
        </p:spPr>
      </p:pic>
    </p:spTree>
    <p:extLst>
      <p:ext uri="{BB962C8B-B14F-4D97-AF65-F5344CB8AC3E}">
        <p14:creationId xmlns:p14="http://schemas.microsoft.com/office/powerpoint/2010/main" val="409651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33" y="700669"/>
            <a:ext cx="7690555" cy="1569660"/>
          </a:xfrm>
          <a:prstGeom prst="rect">
            <a:avLst/>
          </a:prstGeom>
        </p:spPr>
        <p:txBody>
          <a:bodyPr wrap="square">
            <a:spAutoFit/>
          </a:bodyPr>
          <a:lstStyle/>
          <a:p>
            <a:r>
              <a:rPr lang="en-US" sz="2400" b="1" dirty="0">
                <a:solidFill>
                  <a:srgbClr val="0000FF"/>
                </a:solidFill>
              </a:rPr>
              <a:t>4. Which of the following would be the most critical physical parameter for using the FPP analogs as an accurate assessment tool in determining the mechanism of </a:t>
            </a:r>
            <a:r>
              <a:rPr lang="en-US" sz="2400" b="1" dirty="0" err="1">
                <a:solidFill>
                  <a:srgbClr val="0000FF"/>
                </a:solidFill>
              </a:rPr>
              <a:t>farnesyl</a:t>
            </a:r>
            <a:r>
              <a:rPr lang="en-US" sz="2400" b="1" dirty="0">
                <a:solidFill>
                  <a:srgbClr val="0000FF"/>
                </a:solidFill>
              </a:rPr>
              <a:t> transfer?</a:t>
            </a:r>
          </a:p>
        </p:txBody>
      </p:sp>
      <p:sp>
        <p:nvSpPr>
          <p:cNvPr id="5" name="Rectangle 4"/>
          <p:cNvSpPr/>
          <p:nvPr/>
        </p:nvSpPr>
        <p:spPr>
          <a:xfrm>
            <a:off x="1425222" y="2714386"/>
            <a:ext cx="4572000" cy="830997"/>
          </a:xfrm>
          <a:prstGeom prst="rect">
            <a:avLst/>
          </a:prstGeom>
        </p:spPr>
        <p:txBody>
          <a:bodyPr>
            <a:spAutoFit/>
          </a:bodyPr>
          <a:lstStyle/>
          <a:p>
            <a:r>
              <a:rPr lang="en-US" sz="2400" dirty="0"/>
              <a:t>A. The FPP analogs should display competitive behavior with FPP.</a:t>
            </a:r>
          </a:p>
        </p:txBody>
      </p:sp>
      <p:sp>
        <p:nvSpPr>
          <p:cNvPr id="6" name="Rectangle 5"/>
          <p:cNvSpPr/>
          <p:nvPr/>
        </p:nvSpPr>
        <p:spPr>
          <a:xfrm>
            <a:off x="1425222" y="3445383"/>
            <a:ext cx="4572000" cy="830997"/>
          </a:xfrm>
          <a:prstGeom prst="rect">
            <a:avLst/>
          </a:prstGeom>
        </p:spPr>
        <p:txBody>
          <a:bodyPr>
            <a:spAutoFit/>
          </a:bodyPr>
          <a:lstStyle/>
          <a:p>
            <a:r>
              <a:rPr lang="en-US" sz="2400" dirty="0"/>
              <a:t>B. The FPP analogs should display noncompetitive behavior with FPP.</a:t>
            </a:r>
          </a:p>
        </p:txBody>
      </p:sp>
      <p:sp>
        <p:nvSpPr>
          <p:cNvPr id="7" name="Rectangle 6"/>
          <p:cNvSpPr/>
          <p:nvPr/>
        </p:nvSpPr>
        <p:spPr>
          <a:xfrm>
            <a:off x="1425222" y="4276714"/>
            <a:ext cx="5658556" cy="1200328"/>
          </a:xfrm>
          <a:prstGeom prst="rect">
            <a:avLst/>
          </a:prstGeom>
        </p:spPr>
        <p:txBody>
          <a:bodyPr wrap="square">
            <a:spAutoFit/>
          </a:bodyPr>
          <a:lstStyle/>
          <a:p>
            <a:r>
              <a:rPr lang="en-US" sz="2400" dirty="0"/>
              <a:t>C. The FPP analogs should be required to target the </a:t>
            </a:r>
            <a:r>
              <a:rPr lang="en-US" sz="2400" dirty="0" err="1"/>
              <a:t>farnesylated</a:t>
            </a:r>
            <a:r>
              <a:rPr lang="en-US" sz="2400" dirty="0"/>
              <a:t> protein to the membrane.</a:t>
            </a:r>
          </a:p>
        </p:txBody>
      </p:sp>
      <p:sp>
        <p:nvSpPr>
          <p:cNvPr id="8" name="Rectangle 7"/>
          <p:cNvSpPr/>
          <p:nvPr/>
        </p:nvSpPr>
        <p:spPr>
          <a:xfrm>
            <a:off x="1425222" y="5437322"/>
            <a:ext cx="5559778" cy="830997"/>
          </a:xfrm>
          <a:prstGeom prst="rect">
            <a:avLst/>
          </a:prstGeom>
        </p:spPr>
        <p:txBody>
          <a:bodyPr wrap="square">
            <a:spAutoFit/>
          </a:bodyPr>
          <a:lstStyle/>
          <a:p>
            <a:r>
              <a:rPr lang="en-US" sz="2400" dirty="0"/>
              <a:t>D. The FPP analogs should bind to the enzyme with the same affinity as FPP.</a:t>
            </a:r>
          </a:p>
        </p:txBody>
      </p:sp>
    </p:spTree>
    <p:extLst>
      <p:ext uri="{BB962C8B-B14F-4D97-AF65-F5344CB8AC3E}">
        <p14:creationId xmlns:p14="http://schemas.microsoft.com/office/powerpoint/2010/main" val="2968678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33" y="700669"/>
            <a:ext cx="7690555" cy="1569660"/>
          </a:xfrm>
          <a:prstGeom prst="rect">
            <a:avLst/>
          </a:prstGeom>
        </p:spPr>
        <p:txBody>
          <a:bodyPr wrap="square">
            <a:spAutoFit/>
          </a:bodyPr>
          <a:lstStyle/>
          <a:p>
            <a:r>
              <a:rPr lang="en-US" sz="2400" b="1" dirty="0">
                <a:solidFill>
                  <a:srgbClr val="0000FF"/>
                </a:solidFill>
              </a:rPr>
              <a:t>4. Which of the following would be the most critical physical parameter for using the FPP analogs as an accurate assessment tool in determining the mechanism of </a:t>
            </a:r>
            <a:r>
              <a:rPr lang="en-US" sz="2400" b="1" dirty="0" err="1">
                <a:solidFill>
                  <a:srgbClr val="0000FF"/>
                </a:solidFill>
              </a:rPr>
              <a:t>farnesyl</a:t>
            </a:r>
            <a:r>
              <a:rPr lang="en-US" sz="2400" b="1" dirty="0">
                <a:solidFill>
                  <a:srgbClr val="0000FF"/>
                </a:solidFill>
              </a:rPr>
              <a:t> transfer?</a:t>
            </a:r>
          </a:p>
        </p:txBody>
      </p:sp>
      <p:sp>
        <p:nvSpPr>
          <p:cNvPr id="5" name="Rectangle 4"/>
          <p:cNvSpPr/>
          <p:nvPr/>
        </p:nvSpPr>
        <p:spPr>
          <a:xfrm>
            <a:off x="1425222" y="2714386"/>
            <a:ext cx="4572000" cy="830997"/>
          </a:xfrm>
          <a:prstGeom prst="rect">
            <a:avLst/>
          </a:prstGeom>
        </p:spPr>
        <p:txBody>
          <a:bodyPr>
            <a:spAutoFit/>
          </a:bodyPr>
          <a:lstStyle/>
          <a:p>
            <a:r>
              <a:rPr lang="en-US" sz="2400" dirty="0"/>
              <a:t>A. The FPP analogs should display competitive behavior with FPP.</a:t>
            </a:r>
          </a:p>
        </p:txBody>
      </p:sp>
      <p:sp>
        <p:nvSpPr>
          <p:cNvPr id="6" name="Rectangle 5"/>
          <p:cNvSpPr/>
          <p:nvPr/>
        </p:nvSpPr>
        <p:spPr>
          <a:xfrm>
            <a:off x="1425222" y="3445383"/>
            <a:ext cx="4572000" cy="830997"/>
          </a:xfrm>
          <a:prstGeom prst="rect">
            <a:avLst/>
          </a:prstGeom>
        </p:spPr>
        <p:txBody>
          <a:bodyPr>
            <a:spAutoFit/>
          </a:bodyPr>
          <a:lstStyle/>
          <a:p>
            <a:r>
              <a:rPr lang="en-US" sz="2400" dirty="0"/>
              <a:t>B. The FPP analogs should display noncompetitive behavior with FPP.</a:t>
            </a:r>
          </a:p>
        </p:txBody>
      </p:sp>
      <p:sp>
        <p:nvSpPr>
          <p:cNvPr id="7" name="Rectangle 6"/>
          <p:cNvSpPr/>
          <p:nvPr/>
        </p:nvSpPr>
        <p:spPr>
          <a:xfrm>
            <a:off x="1425222" y="4276714"/>
            <a:ext cx="5658556" cy="1200328"/>
          </a:xfrm>
          <a:prstGeom prst="rect">
            <a:avLst/>
          </a:prstGeom>
        </p:spPr>
        <p:txBody>
          <a:bodyPr wrap="square">
            <a:spAutoFit/>
          </a:bodyPr>
          <a:lstStyle/>
          <a:p>
            <a:r>
              <a:rPr lang="en-US" sz="2400" dirty="0"/>
              <a:t>C. The FPP analogs should be required to target the </a:t>
            </a:r>
            <a:r>
              <a:rPr lang="en-US" sz="2400" dirty="0" err="1"/>
              <a:t>farnesylated</a:t>
            </a:r>
            <a:r>
              <a:rPr lang="en-US" sz="2400" dirty="0"/>
              <a:t> protein to the membrane.</a:t>
            </a:r>
          </a:p>
        </p:txBody>
      </p:sp>
      <p:sp>
        <p:nvSpPr>
          <p:cNvPr id="8" name="Rectangle 7"/>
          <p:cNvSpPr/>
          <p:nvPr/>
        </p:nvSpPr>
        <p:spPr>
          <a:xfrm>
            <a:off x="1425222" y="5437322"/>
            <a:ext cx="5559778" cy="830997"/>
          </a:xfrm>
          <a:prstGeom prst="rect">
            <a:avLst/>
          </a:prstGeom>
        </p:spPr>
        <p:txBody>
          <a:bodyPr wrap="square">
            <a:spAutoFit/>
          </a:bodyPr>
          <a:lstStyle/>
          <a:p>
            <a:r>
              <a:rPr lang="en-US" sz="2400" dirty="0"/>
              <a:t>D. The FPP analogs should bind to the enzyme with the same affinity as FPP.</a:t>
            </a:r>
          </a:p>
        </p:txBody>
      </p:sp>
      <p:cxnSp>
        <p:nvCxnSpPr>
          <p:cNvPr id="3" name="Straight Connector 2"/>
          <p:cNvCxnSpPr/>
          <p:nvPr/>
        </p:nvCxnSpPr>
        <p:spPr>
          <a:xfrm flipH="1" flipV="1">
            <a:off x="1326444" y="4416778"/>
            <a:ext cx="5221112" cy="917222"/>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1326444" y="4416778"/>
            <a:ext cx="5221112" cy="917222"/>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954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4887" y="1716739"/>
            <a:ext cx="6100673" cy="923330"/>
          </a:xfrm>
          <a:prstGeom prst="rect">
            <a:avLst/>
          </a:prstGeom>
          <a:noFill/>
        </p:spPr>
        <p:txBody>
          <a:bodyPr wrap="square" rtlCol="0">
            <a:spAutoFit/>
          </a:bodyPr>
          <a:lstStyle/>
          <a:p>
            <a:r>
              <a:rPr lang="en-US" dirty="0"/>
              <a:t>The rate constant(k) is dependent on the activation energy       			(</a:t>
            </a:r>
            <a:r>
              <a:rPr lang="en-US" dirty="0" err="1"/>
              <a:t>E</a:t>
            </a:r>
            <a:r>
              <a:rPr lang="en-US" baseline="-25000" dirty="0" err="1"/>
              <a:t>a</a:t>
            </a:r>
            <a:r>
              <a:rPr lang="en-US" dirty="0"/>
              <a:t>), the Arrhenius factor (A), </a:t>
            </a:r>
          </a:p>
          <a:p>
            <a:r>
              <a:rPr lang="en-US" dirty="0"/>
              <a:t>	temperature (t), and the ideal gas constant (R). </a:t>
            </a:r>
          </a:p>
        </p:txBody>
      </p:sp>
      <p:grpSp>
        <p:nvGrpSpPr>
          <p:cNvPr id="19" name="Group 18"/>
          <p:cNvGrpSpPr/>
          <p:nvPr/>
        </p:nvGrpSpPr>
        <p:grpSpPr>
          <a:xfrm>
            <a:off x="277176" y="3782772"/>
            <a:ext cx="2553354" cy="1966490"/>
            <a:chOff x="1767024" y="1780940"/>
            <a:chExt cx="2553354" cy="1966490"/>
          </a:xfrm>
        </p:grpSpPr>
        <p:cxnSp>
          <p:nvCxnSpPr>
            <p:cNvPr id="7" name="Straight Connector 6"/>
            <p:cNvCxnSpPr/>
            <p:nvPr/>
          </p:nvCxnSpPr>
          <p:spPr>
            <a:xfrm>
              <a:off x="2609120" y="1780940"/>
              <a:ext cx="0" cy="15048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609120" y="3286301"/>
              <a:ext cx="171125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767024" y="2208918"/>
              <a:ext cx="641522" cy="461665"/>
            </a:xfrm>
            <a:prstGeom prst="rect">
              <a:avLst/>
            </a:prstGeom>
            <a:noFill/>
          </p:spPr>
          <p:txBody>
            <a:bodyPr wrap="none" rtlCol="0">
              <a:spAutoFit/>
            </a:bodyPr>
            <a:lstStyle/>
            <a:p>
              <a:r>
                <a:rPr lang="en-US" sz="2400" b="1" dirty="0"/>
                <a:t>ln k</a:t>
              </a:r>
            </a:p>
          </p:txBody>
        </p:sp>
        <p:sp>
          <p:nvSpPr>
            <p:cNvPr id="11" name="TextBox 10"/>
            <p:cNvSpPr txBox="1"/>
            <p:nvPr/>
          </p:nvSpPr>
          <p:spPr>
            <a:xfrm>
              <a:off x="3180533" y="3285765"/>
              <a:ext cx="625291" cy="461665"/>
            </a:xfrm>
            <a:prstGeom prst="rect">
              <a:avLst/>
            </a:prstGeom>
            <a:noFill/>
          </p:spPr>
          <p:txBody>
            <a:bodyPr wrap="none" rtlCol="0">
              <a:spAutoFit/>
            </a:bodyPr>
            <a:lstStyle/>
            <a:p>
              <a:r>
                <a:rPr lang="en-US" sz="2400" b="1" dirty="0"/>
                <a:t>1/T</a:t>
              </a:r>
            </a:p>
          </p:txBody>
        </p:sp>
        <p:cxnSp>
          <p:nvCxnSpPr>
            <p:cNvPr id="13" name="Straight Connector 12"/>
            <p:cNvCxnSpPr/>
            <p:nvPr/>
          </p:nvCxnSpPr>
          <p:spPr>
            <a:xfrm>
              <a:off x="2747169" y="2057055"/>
              <a:ext cx="1421901" cy="98020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635024" y="2975918"/>
            <a:ext cx="7625463" cy="2773344"/>
            <a:chOff x="1283853" y="848436"/>
            <a:chExt cx="7625463" cy="2773344"/>
          </a:xfrm>
        </p:grpSpPr>
        <p:pic>
          <p:nvPicPr>
            <p:cNvPr id="4" name="Picture 3"/>
            <p:cNvPicPr>
              <a:picLocks noChangeAspect="1"/>
            </p:cNvPicPr>
            <p:nvPr/>
          </p:nvPicPr>
          <p:blipFill>
            <a:blip r:embed="rId2"/>
            <a:stretch>
              <a:fillRect/>
            </a:stretch>
          </p:blipFill>
          <p:spPr>
            <a:xfrm>
              <a:off x="1283853" y="848436"/>
              <a:ext cx="6438246" cy="777531"/>
            </a:xfrm>
            <a:prstGeom prst="rect">
              <a:avLst/>
            </a:prstGeom>
          </p:spPr>
        </p:pic>
        <p:grpSp>
          <p:nvGrpSpPr>
            <p:cNvPr id="20" name="Group 19"/>
            <p:cNvGrpSpPr/>
            <p:nvPr/>
          </p:nvGrpSpPr>
          <p:grpSpPr>
            <a:xfrm>
              <a:off x="4997361" y="1435797"/>
              <a:ext cx="3911955" cy="2185983"/>
              <a:chOff x="4997361" y="1435797"/>
              <a:chExt cx="3911955" cy="2185983"/>
            </a:xfrm>
          </p:grpSpPr>
          <p:cxnSp>
            <p:nvCxnSpPr>
              <p:cNvPr id="15" name="Straight Arrow Connector 14"/>
              <p:cNvCxnSpPr/>
              <p:nvPr/>
            </p:nvCxnSpPr>
            <p:spPr>
              <a:xfrm>
                <a:off x="6695361" y="1435797"/>
                <a:ext cx="0" cy="77312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997361" y="2575597"/>
                <a:ext cx="3911955" cy="523220"/>
              </a:xfrm>
              <a:prstGeom prst="rect">
                <a:avLst/>
              </a:prstGeom>
              <a:noFill/>
            </p:spPr>
            <p:txBody>
              <a:bodyPr wrap="square" rtlCol="0">
                <a:spAutoFit/>
              </a:bodyPr>
              <a:lstStyle/>
              <a:p>
                <a:r>
                  <a:rPr lang="en-US" sz="2800" b="1" dirty="0" err="1"/>
                  <a:t>ln</a:t>
                </a:r>
                <a:r>
                  <a:rPr lang="en-US" sz="2800" b="1" dirty="0"/>
                  <a:t> K = -E</a:t>
                </a:r>
                <a:r>
                  <a:rPr lang="en-US" sz="2800" b="1" baseline="-25000" dirty="0"/>
                  <a:t>A</a:t>
                </a:r>
                <a:r>
                  <a:rPr lang="en-US" sz="2800" b="1" dirty="0"/>
                  <a:t>/R(1/T) +  </a:t>
                </a:r>
                <a:r>
                  <a:rPr lang="en-US" sz="2800" b="1" dirty="0" err="1"/>
                  <a:t>ln</a:t>
                </a:r>
                <a:r>
                  <a:rPr lang="en-US" sz="2800" b="1" dirty="0"/>
                  <a:t> A  </a:t>
                </a:r>
              </a:p>
            </p:txBody>
          </p:sp>
          <p:sp>
            <p:nvSpPr>
              <p:cNvPr id="18" name="TextBox 17"/>
              <p:cNvSpPr txBox="1"/>
              <p:nvPr/>
            </p:nvSpPr>
            <p:spPr>
              <a:xfrm>
                <a:off x="4997361" y="3160115"/>
                <a:ext cx="3515055" cy="461665"/>
              </a:xfrm>
              <a:prstGeom prst="rect">
                <a:avLst/>
              </a:prstGeom>
              <a:noFill/>
            </p:spPr>
            <p:txBody>
              <a:bodyPr wrap="none" rtlCol="0">
                <a:spAutoFit/>
              </a:bodyPr>
              <a:lstStyle/>
              <a:p>
                <a:r>
                  <a:rPr lang="en-US" sz="2400" dirty="0"/>
                  <a:t>y     =      m (x)           +       b</a:t>
                </a:r>
              </a:p>
            </p:txBody>
          </p:sp>
        </p:grpSp>
      </p:grpSp>
      <p:sp>
        <p:nvSpPr>
          <p:cNvPr id="22" name="Rectangle 21"/>
          <p:cNvSpPr/>
          <p:nvPr/>
        </p:nvSpPr>
        <p:spPr>
          <a:xfrm>
            <a:off x="0" y="1"/>
            <a:ext cx="9144000" cy="5232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Reaction Rates &amp; Arrhenius Equation</a:t>
            </a:r>
          </a:p>
        </p:txBody>
      </p:sp>
      <p:sp>
        <p:nvSpPr>
          <p:cNvPr id="23" name="TextBox 22"/>
          <p:cNvSpPr txBox="1"/>
          <p:nvPr/>
        </p:nvSpPr>
        <p:spPr>
          <a:xfrm>
            <a:off x="940489" y="1145876"/>
            <a:ext cx="7165118" cy="400110"/>
          </a:xfrm>
          <a:prstGeom prst="rect">
            <a:avLst/>
          </a:prstGeom>
          <a:noFill/>
        </p:spPr>
        <p:txBody>
          <a:bodyPr wrap="none" rtlCol="0">
            <a:spAutoFit/>
          </a:bodyPr>
          <a:lstStyle/>
          <a:p>
            <a:r>
              <a:rPr lang="en-US" sz="2000" b="1" dirty="0"/>
              <a:t>Reaction Rates Depend on Temperature &amp; Frequency of collisions</a:t>
            </a:r>
          </a:p>
        </p:txBody>
      </p:sp>
      <p:sp>
        <p:nvSpPr>
          <p:cNvPr id="2" name="TextBox 1">
            <a:extLst>
              <a:ext uri="{FF2B5EF4-FFF2-40B4-BE49-F238E27FC236}">
                <a16:creationId xmlns:a16="http://schemas.microsoft.com/office/drawing/2014/main" id="{749B1165-7E10-B54A-9881-A477E5173BC8}"/>
              </a:ext>
            </a:extLst>
          </p:cNvPr>
          <p:cNvSpPr txBox="1"/>
          <p:nvPr/>
        </p:nvSpPr>
        <p:spPr>
          <a:xfrm>
            <a:off x="1968271" y="4179658"/>
            <a:ext cx="1478675" cy="369332"/>
          </a:xfrm>
          <a:prstGeom prst="rect">
            <a:avLst/>
          </a:prstGeom>
          <a:noFill/>
        </p:spPr>
        <p:txBody>
          <a:bodyPr wrap="none" rtlCol="0">
            <a:spAutoFit/>
          </a:bodyPr>
          <a:lstStyle/>
          <a:p>
            <a:r>
              <a:rPr lang="en-US" b="1" dirty="0"/>
              <a:t>Slope = -E</a:t>
            </a:r>
            <a:r>
              <a:rPr lang="en-US" b="1" baseline="-25000" dirty="0"/>
              <a:t>A</a:t>
            </a:r>
            <a:r>
              <a:rPr lang="en-US" b="1" dirty="0"/>
              <a:t>/R </a:t>
            </a:r>
          </a:p>
        </p:txBody>
      </p:sp>
      <p:sp>
        <p:nvSpPr>
          <p:cNvPr id="3" name="TextBox 2">
            <a:extLst>
              <a:ext uri="{FF2B5EF4-FFF2-40B4-BE49-F238E27FC236}">
                <a16:creationId xmlns:a16="http://schemas.microsoft.com/office/drawing/2014/main" id="{F40669B5-7587-8C4F-8583-537EDDC1F3F5}"/>
              </a:ext>
            </a:extLst>
          </p:cNvPr>
          <p:cNvSpPr txBox="1"/>
          <p:nvPr/>
        </p:nvSpPr>
        <p:spPr>
          <a:xfrm>
            <a:off x="277176" y="2533259"/>
            <a:ext cx="1237711" cy="276999"/>
          </a:xfrm>
          <a:prstGeom prst="rect">
            <a:avLst/>
          </a:prstGeom>
          <a:noFill/>
        </p:spPr>
        <p:txBody>
          <a:bodyPr wrap="none" rtlCol="0">
            <a:spAutoFit/>
          </a:bodyPr>
          <a:lstStyle/>
          <a:p>
            <a:r>
              <a:rPr lang="en-US" sz="1200" dirty="0"/>
              <a:t>Frequency factor</a:t>
            </a:r>
          </a:p>
        </p:txBody>
      </p:sp>
      <p:cxnSp>
        <p:nvCxnSpPr>
          <p:cNvPr id="24" name="Straight Arrow Connector 23">
            <a:extLst>
              <a:ext uri="{FF2B5EF4-FFF2-40B4-BE49-F238E27FC236}">
                <a16:creationId xmlns:a16="http://schemas.microsoft.com/office/drawing/2014/main" id="{D52C511D-D58D-A342-BCBC-E1C84E029F69}"/>
              </a:ext>
            </a:extLst>
          </p:cNvPr>
          <p:cNvCxnSpPr>
            <a:cxnSpLocks/>
          </p:cNvCxnSpPr>
          <p:nvPr/>
        </p:nvCxnSpPr>
        <p:spPr>
          <a:xfrm>
            <a:off x="1057210" y="2805509"/>
            <a:ext cx="200111" cy="3865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601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4111" y="890390"/>
            <a:ext cx="6420556" cy="830997"/>
          </a:xfrm>
          <a:prstGeom prst="rect">
            <a:avLst/>
          </a:prstGeom>
        </p:spPr>
        <p:txBody>
          <a:bodyPr wrap="square">
            <a:spAutoFit/>
          </a:bodyPr>
          <a:lstStyle/>
          <a:p>
            <a:r>
              <a:rPr lang="en-US" sz="2400" b="1" dirty="0">
                <a:solidFill>
                  <a:srgbClr val="0000FF"/>
                </a:solidFill>
              </a:rPr>
              <a:t>4. Choice A is correct (The FPP analogs should display competitive behavior with FPP)</a:t>
            </a:r>
          </a:p>
        </p:txBody>
      </p:sp>
      <p:sp>
        <p:nvSpPr>
          <p:cNvPr id="9" name="Rectangle 8"/>
          <p:cNvSpPr/>
          <p:nvPr/>
        </p:nvSpPr>
        <p:spPr>
          <a:xfrm>
            <a:off x="677334" y="1952894"/>
            <a:ext cx="7549444" cy="1938992"/>
          </a:xfrm>
          <a:prstGeom prst="rect">
            <a:avLst/>
          </a:prstGeom>
        </p:spPr>
        <p:txBody>
          <a:bodyPr wrap="square">
            <a:spAutoFit/>
          </a:bodyPr>
          <a:lstStyle/>
          <a:p>
            <a:r>
              <a:rPr lang="en-US" sz="2000" dirty="0"/>
              <a:t>The analogs must be able to bind to the active site in order to generate a product whose kinetics can be compared to the behavior with the normal FPP substrate. </a:t>
            </a:r>
          </a:p>
          <a:p>
            <a:endParaRPr lang="en-US" sz="2000" dirty="0"/>
          </a:p>
          <a:p>
            <a:r>
              <a:rPr lang="en-US" sz="2000" dirty="0"/>
              <a:t>FPP analogs must be able to compete with active site binding for the normal FPP itself. This is basically competitive inhibition. </a:t>
            </a:r>
          </a:p>
        </p:txBody>
      </p:sp>
      <p:pic>
        <p:nvPicPr>
          <p:cNvPr id="10" name="Picture 9"/>
          <p:cNvPicPr>
            <a:picLocks noChangeAspect="1"/>
          </p:cNvPicPr>
          <p:nvPr/>
        </p:nvPicPr>
        <p:blipFill>
          <a:blip r:embed="rId2"/>
          <a:stretch>
            <a:fillRect/>
          </a:stretch>
        </p:blipFill>
        <p:spPr>
          <a:xfrm>
            <a:off x="2017887" y="4136074"/>
            <a:ext cx="5164667" cy="2194207"/>
          </a:xfrm>
          <a:prstGeom prst="rect">
            <a:avLst/>
          </a:prstGeom>
        </p:spPr>
      </p:pic>
    </p:spTree>
    <p:extLst>
      <p:ext uri="{BB962C8B-B14F-4D97-AF65-F5344CB8AC3E}">
        <p14:creationId xmlns:p14="http://schemas.microsoft.com/office/powerpoint/2010/main" val="2089359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333" y="816171"/>
            <a:ext cx="7916333" cy="1569660"/>
          </a:xfrm>
          <a:prstGeom prst="rect">
            <a:avLst/>
          </a:prstGeom>
        </p:spPr>
        <p:txBody>
          <a:bodyPr wrap="square">
            <a:spAutoFit/>
          </a:bodyPr>
          <a:lstStyle/>
          <a:p>
            <a:r>
              <a:rPr lang="en-US" sz="2400" b="1" dirty="0">
                <a:solidFill>
                  <a:srgbClr val="0000FF"/>
                </a:solidFill>
              </a:rPr>
              <a:t>5. Mutations at amino acid residues that coordinate the zinc co-factor in a yeast </a:t>
            </a:r>
            <a:r>
              <a:rPr lang="en-US" sz="2400" b="1" dirty="0" err="1">
                <a:solidFill>
                  <a:srgbClr val="0000FF"/>
                </a:solidFill>
              </a:rPr>
              <a:t>farnesyltransferase</a:t>
            </a:r>
            <a:r>
              <a:rPr lang="en-US" sz="2400" b="1" dirty="0">
                <a:solidFill>
                  <a:srgbClr val="0000FF"/>
                </a:solidFill>
              </a:rPr>
              <a:t> can maintain zinc binding, yet change the overall charge at the zinc center from -1 to 0. This can be performed with a substitution of:</a:t>
            </a:r>
          </a:p>
        </p:txBody>
      </p:sp>
      <p:pic>
        <p:nvPicPr>
          <p:cNvPr id="5" name="Picture 4"/>
          <p:cNvPicPr>
            <a:picLocks noChangeAspect="1"/>
          </p:cNvPicPr>
          <p:nvPr/>
        </p:nvPicPr>
        <p:blipFill>
          <a:blip r:embed="rId2"/>
          <a:stretch>
            <a:fillRect/>
          </a:stretch>
        </p:blipFill>
        <p:spPr>
          <a:xfrm>
            <a:off x="1368777" y="2772006"/>
            <a:ext cx="6519333" cy="2977213"/>
          </a:xfrm>
          <a:prstGeom prst="rect">
            <a:avLst/>
          </a:prstGeom>
        </p:spPr>
      </p:pic>
    </p:spTree>
    <p:extLst>
      <p:ext uri="{BB962C8B-B14F-4D97-AF65-F5344CB8AC3E}">
        <p14:creationId xmlns:p14="http://schemas.microsoft.com/office/powerpoint/2010/main" val="1205893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7443" y="1625862"/>
            <a:ext cx="6287911" cy="5064216"/>
          </a:xfrm>
          <a:prstGeom prst="rect">
            <a:avLst/>
          </a:prstGeom>
        </p:spPr>
      </p:pic>
      <p:sp>
        <p:nvSpPr>
          <p:cNvPr id="5" name="Rectangle 4"/>
          <p:cNvSpPr/>
          <p:nvPr/>
        </p:nvSpPr>
        <p:spPr>
          <a:xfrm>
            <a:off x="1326444" y="509390"/>
            <a:ext cx="6237111" cy="830997"/>
          </a:xfrm>
          <a:prstGeom prst="rect">
            <a:avLst/>
          </a:prstGeom>
        </p:spPr>
        <p:txBody>
          <a:bodyPr wrap="square">
            <a:spAutoFit/>
          </a:bodyPr>
          <a:lstStyle/>
          <a:p>
            <a:r>
              <a:rPr lang="en-US" sz="2400" b="1" dirty="0">
                <a:solidFill>
                  <a:srgbClr val="0000FF"/>
                </a:solidFill>
              </a:rPr>
              <a:t>5. Choice B is correct (aspartate with </a:t>
            </a:r>
            <a:r>
              <a:rPr lang="en-US" sz="2400" b="1" dirty="0" err="1">
                <a:solidFill>
                  <a:srgbClr val="0000FF"/>
                </a:solidFill>
              </a:rPr>
              <a:t>histidine</a:t>
            </a:r>
            <a:r>
              <a:rPr lang="en-US" sz="2400" b="1" dirty="0">
                <a:solidFill>
                  <a:srgbClr val="0000FF"/>
                </a:solidFill>
              </a:rPr>
              <a:t> that would decrease enzyme activity)</a:t>
            </a:r>
          </a:p>
        </p:txBody>
      </p:sp>
      <p:sp>
        <p:nvSpPr>
          <p:cNvPr id="2" name="TextBox 1">
            <a:extLst>
              <a:ext uri="{FF2B5EF4-FFF2-40B4-BE49-F238E27FC236}">
                <a16:creationId xmlns:a16="http://schemas.microsoft.com/office/drawing/2014/main" id="{1F1A4263-0429-6544-861D-85F7A74F867D}"/>
              </a:ext>
            </a:extLst>
          </p:cNvPr>
          <p:cNvSpPr txBox="1"/>
          <p:nvPr/>
        </p:nvSpPr>
        <p:spPr>
          <a:xfrm>
            <a:off x="670252" y="2731785"/>
            <a:ext cx="755528" cy="369332"/>
          </a:xfrm>
          <a:prstGeom prst="rect">
            <a:avLst/>
          </a:prstGeom>
          <a:noFill/>
        </p:spPr>
        <p:txBody>
          <a:bodyPr wrap="none" rtlCol="0">
            <a:spAutoFit/>
          </a:bodyPr>
          <a:lstStyle/>
          <a:p>
            <a:r>
              <a:rPr lang="en-US" dirty="0"/>
              <a:t>Lysine</a:t>
            </a:r>
          </a:p>
        </p:txBody>
      </p:sp>
      <p:cxnSp>
        <p:nvCxnSpPr>
          <p:cNvPr id="6" name="Straight Connector 5">
            <a:extLst>
              <a:ext uri="{FF2B5EF4-FFF2-40B4-BE49-F238E27FC236}">
                <a16:creationId xmlns:a16="http://schemas.microsoft.com/office/drawing/2014/main" id="{C5F47AB9-9897-194A-BC9A-FD35B2B066E8}"/>
              </a:ext>
            </a:extLst>
          </p:cNvPr>
          <p:cNvCxnSpPr>
            <a:cxnSpLocks/>
          </p:cNvCxnSpPr>
          <p:nvPr/>
        </p:nvCxnSpPr>
        <p:spPr>
          <a:xfrm flipV="1">
            <a:off x="490344" y="3144267"/>
            <a:ext cx="319489" cy="231354"/>
          </a:xfrm>
          <a:prstGeom prst="line">
            <a:avLst/>
          </a:prstGeom>
          <a:effectLst/>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91EE5598-CE0C-5B47-BD5F-829B297DDD3D}"/>
              </a:ext>
            </a:extLst>
          </p:cNvPr>
          <p:cNvCxnSpPr>
            <a:cxnSpLocks/>
          </p:cNvCxnSpPr>
          <p:nvPr/>
        </p:nvCxnSpPr>
        <p:spPr>
          <a:xfrm flipH="1" flipV="1">
            <a:off x="801088" y="3154366"/>
            <a:ext cx="266241" cy="211156"/>
          </a:xfrm>
          <a:prstGeom prst="line">
            <a:avLst/>
          </a:prstGeom>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645FD8BC-67AC-334C-B004-90C53D100834}"/>
              </a:ext>
            </a:extLst>
          </p:cNvPr>
          <p:cNvCxnSpPr>
            <a:cxnSpLocks/>
          </p:cNvCxnSpPr>
          <p:nvPr/>
        </p:nvCxnSpPr>
        <p:spPr>
          <a:xfrm flipH="1">
            <a:off x="1047210" y="3180989"/>
            <a:ext cx="369805" cy="194632"/>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D72E8D40-C826-C348-85C5-B11BB3E8333D}"/>
              </a:ext>
            </a:extLst>
          </p:cNvPr>
          <p:cNvCxnSpPr>
            <a:cxnSpLocks/>
          </p:cNvCxnSpPr>
          <p:nvPr/>
        </p:nvCxnSpPr>
        <p:spPr>
          <a:xfrm>
            <a:off x="1417015" y="3180989"/>
            <a:ext cx="374988" cy="237782"/>
          </a:xfrm>
          <a:prstGeom prst="line">
            <a:avLst/>
          </a:prstGeom>
          <a:effectLst/>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C2B56D85-0558-3749-A4D4-3541A9F93D7D}"/>
              </a:ext>
            </a:extLst>
          </p:cNvPr>
          <p:cNvSpPr txBox="1"/>
          <p:nvPr/>
        </p:nvSpPr>
        <p:spPr>
          <a:xfrm>
            <a:off x="1707443" y="3244334"/>
            <a:ext cx="633507" cy="369332"/>
          </a:xfrm>
          <a:prstGeom prst="rect">
            <a:avLst/>
          </a:prstGeom>
          <a:noFill/>
        </p:spPr>
        <p:txBody>
          <a:bodyPr wrap="none" rtlCol="0">
            <a:spAutoFit/>
          </a:bodyPr>
          <a:lstStyle/>
          <a:p>
            <a:r>
              <a:rPr lang="en-US" dirty="0"/>
              <a:t>NH</a:t>
            </a:r>
            <a:r>
              <a:rPr lang="en-US" baseline="-25000" dirty="0"/>
              <a:t>3</a:t>
            </a:r>
            <a:r>
              <a:rPr lang="en-US" baseline="30000" dirty="0"/>
              <a:t>+</a:t>
            </a:r>
            <a:endParaRPr lang="en-US" dirty="0"/>
          </a:p>
        </p:txBody>
      </p:sp>
      <p:sp>
        <p:nvSpPr>
          <p:cNvPr id="15" name="TextBox 14">
            <a:extLst>
              <a:ext uri="{FF2B5EF4-FFF2-40B4-BE49-F238E27FC236}">
                <a16:creationId xmlns:a16="http://schemas.microsoft.com/office/drawing/2014/main" id="{5347AD8A-3B63-F346-B477-76E1972AAFBF}"/>
              </a:ext>
            </a:extLst>
          </p:cNvPr>
          <p:cNvSpPr txBox="1"/>
          <p:nvPr/>
        </p:nvSpPr>
        <p:spPr>
          <a:xfrm>
            <a:off x="6290631" y="3973304"/>
            <a:ext cx="886846" cy="369332"/>
          </a:xfrm>
          <a:prstGeom prst="rect">
            <a:avLst/>
          </a:prstGeom>
          <a:noFill/>
        </p:spPr>
        <p:txBody>
          <a:bodyPr wrap="none" rtlCol="0">
            <a:spAutoFit/>
          </a:bodyPr>
          <a:lstStyle/>
          <a:p>
            <a:r>
              <a:rPr lang="en-US" dirty="0"/>
              <a:t>Neutral</a:t>
            </a:r>
          </a:p>
        </p:txBody>
      </p:sp>
      <p:sp>
        <p:nvSpPr>
          <p:cNvPr id="16" name="TextBox 15">
            <a:extLst>
              <a:ext uri="{FF2B5EF4-FFF2-40B4-BE49-F238E27FC236}">
                <a16:creationId xmlns:a16="http://schemas.microsoft.com/office/drawing/2014/main" id="{E6260728-4B5C-9943-81EA-A42BCB1E4D5F}"/>
              </a:ext>
            </a:extLst>
          </p:cNvPr>
          <p:cNvSpPr txBox="1"/>
          <p:nvPr/>
        </p:nvSpPr>
        <p:spPr>
          <a:xfrm>
            <a:off x="3608351" y="3059668"/>
            <a:ext cx="1010854" cy="369332"/>
          </a:xfrm>
          <a:prstGeom prst="rect">
            <a:avLst/>
          </a:prstGeom>
          <a:noFill/>
        </p:spPr>
        <p:txBody>
          <a:bodyPr wrap="none" rtlCol="0">
            <a:spAutoFit/>
          </a:bodyPr>
          <a:lstStyle/>
          <a:p>
            <a:r>
              <a:rPr lang="en-US" dirty="0"/>
              <a:t>Histidine</a:t>
            </a:r>
          </a:p>
        </p:txBody>
      </p:sp>
    </p:spTree>
    <p:extLst>
      <p:ext uri="{BB962C8B-B14F-4D97-AF65-F5344CB8AC3E}">
        <p14:creationId xmlns:p14="http://schemas.microsoft.com/office/powerpoint/2010/main" val="3811316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3668" y="900837"/>
            <a:ext cx="7281332" cy="1938992"/>
          </a:xfrm>
          <a:prstGeom prst="rect">
            <a:avLst/>
          </a:prstGeom>
        </p:spPr>
        <p:txBody>
          <a:bodyPr wrap="square">
            <a:spAutoFit/>
          </a:bodyPr>
          <a:lstStyle/>
          <a:p>
            <a:r>
              <a:rPr lang="en-US" sz="2400" b="1" dirty="0">
                <a:solidFill>
                  <a:srgbClr val="0000FF"/>
                </a:solidFill>
              </a:rPr>
              <a:t>6. The </a:t>
            </a:r>
            <a:r>
              <a:rPr lang="en-US" sz="2400" b="1" dirty="0" err="1">
                <a:solidFill>
                  <a:srgbClr val="0000FF"/>
                </a:solidFill>
              </a:rPr>
              <a:t>pKa</a:t>
            </a:r>
            <a:r>
              <a:rPr lang="en-US" sz="2400" b="1" dirty="0">
                <a:solidFill>
                  <a:srgbClr val="0000FF"/>
                </a:solidFill>
              </a:rPr>
              <a:t> of the cysteine side chain in a free amino acid is approximately 9.0, but when bound as a substrate to a </a:t>
            </a:r>
            <a:r>
              <a:rPr lang="en-US" sz="2400" b="1" dirty="0" err="1">
                <a:solidFill>
                  <a:srgbClr val="0000FF"/>
                </a:solidFill>
              </a:rPr>
              <a:t>farnesyltransferase</a:t>
            </a:r>
            <a:r>
              <a:rPr lang="en-US" sz="2400" b="1" dirty="0">
                <a:solidFill>
                  <a:srgbClr val="0000FF"/>
                </a:solidFill>
              </a:rPr>
              <a:t> in a </a:t>
            </a:r>
            <a:r>
              <a:rPr lang="en-US" sz="2400" b="1" dirty="0" err="1">
                <a:solidFill>
                  <a:srgbClr val="0000FF"/>
                </a:solidFill>
              </a:rPr>
              <a:t>CaaX</a:t>
            </a:r>
            <a:r>
              <a:rPr lang="en-US" sz="2400" b="1" dirty="0">
                <a:solidFill>
                  <a:srgbClr val="0000FF"/>
                </a:solidFill>
              </a:rPr>
              <a:t> motif, the </a:t>
            </a:r>
            <a:r>
              <a:rPr lang="en-US" sz="2400" b="1" dirty="0" err="1">
                <a:solidFill>
                  <a:srgbClr val="0000FF"/>
                </a:solidFill>
              </a:rPr>
              <a:t>pK</a:t>
            </a:r>
            <a:r>
              <a:rPr lang="en-US" sz="2400" b="1" baseline="-25000" dirty="0" err="1">
                <a:solidFill>
                  <a:srgbClr val="0000FF"/>
                </a:solidFill>
              </a:rPr>
              <a:t>a</a:t>
            </a:r>
            <a:r>
              <a:rPr lang="en-US" sz="2400" b="1" dirty="0">
                <a:solidFill>
                  <a:srgbClr val="0000FF"/>
                </a:solidFill>
              </a:rPr>
              <a:t> drops to about 5.0. Assuming that the pH of the reaction is 7.0 during catalysis, the ratio of [SH]/[S</a:t>
            </a:r>
            <a:r>
              <a:rPr lang="en-US" sz="2400" b="1" baseline="30000" dirty="0">
                <a:solidFill>
                  <a:srgbClr val="0000FF"/>
                </a:solidFill>
              </a:rPr>
              <a:t>–</a:t>
            </a:r>
            <a:r>
              <a:rPr lang="en-US" sz="2400" b="1" dirty="0">
                <a:solidFill>
                  <a:srgbClr val="0000FF"/>
                </a:solidFill>
              </a:rPr>
              <a:t>] =</a:t>
            </a:r>
          </a:p>
        </p:txBody>
      </p:sp>
      <p:pic>
        <p:nvPicPr>
          <p:cNvPr id="3" name="Picture 2">
            <a:extLst>
              <a:ext uri="{FF2B5EF4-FFF2-40B4-BE49-F238E27FC236}">
                <a16:creationId xmlns:a16="http://schemas.microsoft.com/office/drawing/2014/main" id="{1A7EAA24-F819-1D48-8F0A-81DF5D502B9F}"/>
              </a:ext>
            </a:extLst>
          </p:cNvPr>
          <p:cNvPicPr>
            <a:picLocks noChangeAspect="1"/>
          </p:cNvPicPr>
          <p:nvPr/>
        </p:nvPicPr>
        <p:blipFill>
          <a:blip r:embed="rId2"/>
          <a:stretch>
            <a:fillRect/>
          </a:stretch>
        </p:blipFill>
        <p:spPr>
          <a:xfrm>
            <a:off x="3358445" y="3005082"/>
            <a:ext cx="1834444" cy="3540477"/>
          </a:xfrm>
          <a:prstGeom prst="rect">
            <a:avLst/>
          </a:prstGeom>
        </p:spPr>
      </p:pic>
    </p:spTree>
    <p:extLst>
      <p:ext uri="{BB962C8B-B14F-4D97-AF65-F5344CB8AC3E}">
        <p14:creationId xmlns:p14="http://schemas.microsoft.com/office/powerpoint/2010/main" val="1084098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3668" y="900837"/>
            <a:ext cx="7281332" cy="1938992"/>
          </a:xfrm>
          <a:prstGeom prst="rect">
            <a:avLst/>
          </a:prstGeom>
        </p:spPr>
        <p:txBody>
          <a:bodyPr wrap="square">
            <a:spAutoFit/>
          </a:bodyPr>
          <a:lstStyle/>
          <a:p>
            <a:r>
              <a:rPr lang="en-US" sz="2400" b="1" dirty="0">
                <a:solidFill>
                  <a:srgbClr val="0000FF"/>
                </a:solidFill>
              </a:rPr>
              <a:t>6. The </a:t>
            </a:r>
            <a:r>
              <a:rPr lang="en-US" sz="2400" b="1" dirty="0" err="1">
                <a:solidFill>
                  <a:srgbClr val="0000FF"/>
                </a:solidFill>
              </a:rPr>
              <a:t>pKa</a:t>
            </a:r>
            <a:r>
              <a:rPr lang="en-US" sz="2400" b="1" dirty="0">
                <a:solidFill>
                  <a:srgbClr val="0000FF"/>
                </a:solidFill>
              </a:rPr>
              <a:t> of the cysteine side chain in a free amino acid is approximately 9.0, but when bound as a substrate to a </a:t>
            </a:r>
            <a:r>
              <a:rPr lang="en-US" sz="2400" b="1" dirty="0" err="1">
                <a:solidFill>
                  <a:srgbClr val="0000FF"/>
                </a:solidFill>
              </a:rPr>
              <a:t>farnesyltransferase</a:t>
            </a:r>
            <a:r>
              <a:rPr lang="en-US" sz="2400" b="1" dirty="0">
                <a:solidFill>
                  <a:srgbClr val="0000FF"/>
                </a:solidFill>
              </a:rPr>
              <a:t> in a </a:t>
            </a:r>
            <a:r>
              <a:rPr lang="en-US" sz="2400" b="1" dirty="0" err="1">
                <a:solidFill>
                  <a:srgbClr val="0000FF"/>
                </a:solidFill>
              </a:rPr>
              <a:t>CaaX</a:t>
            </a:r>
            <a:r>
              <a:rPr lang="en-US" sz="2400" b="1" dirty="0">
                <a:solidFill>
                  <a:srgbClr val="0000FF"/>
                </a:solidFill>
              </a:rPr>
              <a:t> motif, the </a:t>
            </a:r>
            <a:r>
              <a:rPr lang="en-US" sz="2400" b="1" dirty="0" err="1">
                <a:solidFill>
                  <a:srgbClr val="FF0000"/>
                </a:solidFill>
              </a:rPr>
              <a:t>pKa</a:t>
            </a:r>
            <a:r>
              <a:rPr lang="en-US" sz="2400" b="1" dirty="0">
                <a:solidFill>
                  <a:srgbClr val="FF0000"/>
                </a:solidFill>
              </a:rPr>
              <a:t> drops to about 5.0</a:t>
            </a:r>
            <a:r>
              <a:rPr lang="en-US" sz="2400" b="1" dirty="0">
                <a:solidFill>
                  <a:srgbClr val="0000FF"/>
                </a:solidFill>
              </a:rPr>
              <a:t>. Assuming that the </a:t>
            </a:r>
            <a:r>
              <a:rPr lang="en-US" sz="2400" b="1" dirty="0">
                <a:solidFill>
                  <a:srgbClr val="FF0000"/>
                </a:solidFill>
              </a:rPr>
              <a:t>pH of the reaction is 7.0</a:t>
            </a:r>
            <a:r>
              <a:rPr lang="en-US" sz="2400" b="1" dirty="0">
                <a:solidFill>
                  <a:srgbClr val="0000FF"/>
                </a:solidFill>
              </a:rPr>
              <a:t> during catalysis, the ratio of [SH]/[S</a:t>
            </a:r>
            <a:r>
              <a:rPr lang="en-US" sz="2400" b="1" baseline="30000" dirty="0">
                <a:solidFill>
                  <a:srgbClr val="0000FF"/>
                </a:solidFill>
              </a:rPr>
              <a:t>–</a:t>
            </a:r>
            <a:r>
              <a:rPr lang="en-US" sz="2400" b="1" dirty="0">
                <a:solidFill>
                  <a:srgbClr val="0000FF"/>
                </a:solidFill>
              </a:rPr>
              <a:t>] =</a:t>
            </a:r>
          </a:p>
        </p:txBody>
      </p:sp>
      <p:pic>
        <p:nvPicPr>
          <p:cNvPr id="2" name="Picture 1"/>
          <p:cNvPicPr>
            <a:picLocks noChangeAspect="1"/>
          </p:cNvPicPr>
          <p:nvPr/>
        </p:nvPicPr>
        <p:blipFill>
          <a:blip r:embed="rId2"/>
          <a:stretch>
            <a:fillRect/>
          </a:stretch>
        </p:blipFill>
        <p:spPr>
          <a:xfrm>
            <a:off x="3358445" y="2839829"/>
            <a:ext cx="1834444" cy="3540477"/>
          </a:xfrm>
          <a:prstGeom prst="rect">
            <a:avLst/>
          </a:prstGeom>
        </p:spPr>
      </p:pic>
      <p:cxnSp>
        <p:nvCxnSpPr>
          <p:cNvPr id="5" name="Straight Connector 4"/>
          <p:cNvCxnSpPr/>
          <p:nvPr/>
        </p:nvCxnSpPr>
        <p:spPr>
          <a:xfrm>
            <a:off x="3358445" y="4205111"/>
            <a:ext cx="1721555" cy="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358445" y="6008511"/>
            <a:ext cx="1721555" cy="1"/>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3151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4229" y="252780"/>
            <a:ext cx="3742431" cy="461665"/>
          </a:xfrm>
          <a:prstGeom prst="rect">
            <a:avLst/>
          </a:prstGeom>
        </p:spPr>
        <p:txBody>
          <a:bodyPr wrap="none">
            <a:spAutoFit/>
          </a:bodyPr>
          <a:lstStyle/>
          <a:p>
            <a:r>
              <a:rPr lang="en-US" sz="2400" b="1" dirty="0">
                <a:solidFill>
                  <a:srgbClr val="0000FF"/>
                </a:solidFill>
              </a:rPr>
              <a:t>6. Choice C is correct (10</a:t>
            </a:r>
            <a:r>
              <a:rPr lang="en-US" sz="2400" b="1" baseline="30000" dirty="0">
                <a:solidFill>
                  <a:srgbClr val="0000FF"/>
                </a:solidFill>
              </a:rPr>
              <a:t>–2</a:t>
            </a:r>
            <a:r>
              <a:rPr lang="en-US" sz="2400" b="1" dirty="0">
                <a:solidFill>
                  <a:srgbClr val="0000FF"/>
                </a:solidFill>
              </a:rPr>
              <a:t>).</a:t>
            </a:r>
          </a:p>
        </p:txBody>
      </p:sp>
      <p:sp>
        <p:nvSpPr>
          <p:cNvPr id="5" name="Rectangle 4"/>
          <p:cNvSpPr/>
          <p:nvPr/>
        </p:nvSpPr>
        <p:spPr>
          <a:xfrm>
            <a:off x="931333" y="751362"/>
            <a:ext cx="7224889" cy="7478970"/>
          </a:xfrm>
          <a:prstGeom prst="rect">
            <a:avLst/>
          </a:prstGeom>
        </p:spPr>
        <p:txBody>
          <a:bodyPr wrap="square">
            <a:spAutoFit/>
          </a:bodyPr>
          <a:lstStyle/>
          <a:p>
            <a:r>
              <a:rPr lang="mr-IN" sz="2400" dirty="0"/>
              <a:t>pH = pK</a:t>
            </a:r>
            <a:r>
              <a:rPr lang="mr-IN" sz="2400" baseline="-25000" dirty="0"/>
              <a:t>a</a:t>
            </a:r>
            <a:r>
              <a:rPr lang="mr-IN" sz="2400" dirty="0"/>
              <a:t> + log </a:t>
            </a:r>
            <a:r>
              <a:rPr lang="en-US" sz="2400" dirty="0"/>
              <a:t>[</a:t>
            </a:r>
            <a:r>
              <a:rPr lang="mr-IN" sz="2400" dirty="0"/>
              <a:t>A</a:t>
            </a:r>
            <a:r>
              <a:rPr lang="mr-IN" sz="2400" baseline="30000" dirty="0"/>
              <a:t>–</a:t>
            </a:r>
            <a:r>
              <a:rPr lang="en-US" sz="2400" dirty="0"/>
              <a:t>]</a:t>
            </a:r>
            <a:r>
              <a:rPr lang="mr-IN" sz="2400" dirty="0"/>
              <a:t>/</a:t>
            </a:r>
            <a:r>
              <a:rPr lang="en-US" sz="2400" dirty="0"/>
              <a:t>[</a:t>
            </a:r>
            <a:r>
              <a:rPr lang="mr-IN" sz="2400" dirty="0"/>
              <a:t>HA</a:t>
            </a:r>
            <a:r>
              <a:rPr lang="en-US" sz="2400" dirty="0"/>
              <a:t>]</a:t>
            </a:r>
          </a:p>
          <a:p>
            <a:endParaRPr lang="en-US" sz="2400" dirty="0"/>
          </a:p>
          <a:p>
            <a:r>
              <a:rPr lang="en-US" sz="2400" dirty="0"/>
              <a:t>A</a:t>
            </a:r>
            <a:r>
              <a:rPr lang="en-US" sz="2400" baseline="30000" dirty="0"/>
              <a:t>-</a:t>
            </a:r>
            <a:r>
              <a:rPr lang="en-US" sz="2400" dirty="0"/>
              <a:t> = S</a:t>
            </a:r>
            <a:r>
              <a:rPr lang="en-US" sz="2400" baseline="30000" dirty="0"/>
              <a:t>-</a:t>
            </a:r>
            <a:r>
              <a:rPr lang="en-US" sz="2400" dirty="0"/>
              <a:t>    HA = SH</a:t>
            </a:r>
          </a:p>
          <a:p>
            <a:endParaRPr lang="en-US" sz="2400" dirty="0"/>
          </a:p>
          <a:p>
            <a:r>
              <a:rPr lang="en-US" sz="2400" dirty="0"/>
              <a:t>pH = 7.0</a:t>
            </a:r>
          </a:p>
          <a:p>
            <a:endParaRPr lang="en-US" sz="2400" dirty="0"/>
          </a:p>
          <a:p>
            <a:r>
              <a:rPr lang="en-US" sz="2400" dirty="0" err="1"/>
              <a:t>pK</a:t>
            </a:r>
            <a:r>
              <a:rPr lang="en-US" sz="2400" baseline="-25000" dirty="0" err="1"/>
              <a:t>a</a:t>
            </a:r>
            <a:r>
              <a:rPr lang="en-US" sz="2400" dirty="0"/>
              <a:t> = 9.0</a:t>
            </a:r>
          </a:p>
          <a:p>
            <a:endParaRPr lang="en-US" sz="2400" dirty="0"/>
          </a:p>
          <a:p>
            <a:r>
              <a:rPr lang="en-US" sz="2400" dirty="0"/>
              <a:t>-2 = log [</a:t>
            </a:r>
            <a:r>
              <a:rPr lang="mr-IN" sz="2400" dirty="0"/>
              <a:t>A</a:t>
            </a:r>
            <a:r>
              <a:rPr lang="mr-IN" sz="2400" baseline="30000" dirty="0"/>
              <a:t>–</a:t>
            </a:r>
            <a:r>
              <a:rPr lang="en-US" sz="2400" dirty="0"/>
              <a:t>]</a:t>
            </a:r>
            <a:r>
              <a:rPr lang="mr-IN" sz="2400" dirty="0"/>
              <a:t>/</a:t>
            </a:r>
            <a:r>
              <a:rPr lang="en-US" sz="2400" dirty="0"/>
              <a:t>[</a:t>
            </a:r>
            <a:r>
              <a:rPr lang="mr-IN" sz="2400" dirty="0"/>
              <a:t>HA</a:t>
            </a:r>
            <a:r>
              <a:rPr lang="en-US" sz="2400" dirty="0"/>
              <a:t>]</a:t>
            </a:r>
          </a:p>
          <a:p>
            <a:pPr marL="342900" indent="-342900">
              <a:buFontTx/>
              <a:buChar char="-"/>
            </a:pPr>
            <a:endParaRPr lang="en-US" sz="2400" dirty="0"/>
          </a:p>
          <a:p>
            <a:r>
              <a:rPr lang="en-US" sz="2400" dirty="0"/>
              <a:t>[</a:t>
            </a:r>
            <a:r>
              <a:rPr lang="mr-IN" sz="2400" dirty="0"/>
              <a:t>A</a:t>
            </a:r>
            <a:r>
              <a:rPr lang="mr-IN" sz="2400" baseline="30000" dirty="0"/>
              <a:t>–</a:t>
            </a:r>
            <a:r>
              <a:rPr lang="en-US" sz="2400" dirty="0"/>
              <a:t>]</a:t>
            </a:r>
            <a:r>
              <a:rPr lang="mr-IN" sz="2400" dirty="0"/>
              <a:t>/</a:t>
            </a:r>
            <a:r>
              <a:rPr lang="en-US" sz="2400" dirty="0"/>
              <a:t>[</a:t>
            </a:r>
            <a:r>
              <a:rPr lang="mr-IN" sz="2400" dirty="0"/>
              <a:t>HA</a:t>
            </a:r>
            <a:r>
              <a:rPr lang="en-US" sz="2400" dirty="0"/>
              <a:t>] = .01 = 1/100</a:t>
            </a:r>
          </a:p>
          <a:p>
            <a:endParaRPr lang="en-US" sz="2400" dirty="0"/>
          </a:p>
          <a:p>
            <a:r>
              <a:rPr lang="en-US" sz="2400" dirty="0"/>
              <a:t>[SH]/[S</a:t>
            </a:r>
            <a:r>
              <a:rPr lang="en-US" sz="2400" baseline="30000" dirty="0"/>
              <a:t>-</a:t>
            </a:r>
            <a:r>
              <a:rPr lang="en-US" sz="2400" dirty="0"/>
              <a:t>] = 100/1   or 100 [S</a:t>
            </a:r>
            <a:r>
              <a:rPr lang="en-US" sz="2400" baseline="30000" dirty="0"/>
              <a:t>-</a:t>
            </a:r>
            <a:r>
              <a:rPr lang="en-US" sz="2400" dirty="0"/>
              <a:t>] = [SH]</a:t>
            </a:r>
          </a:p>
          <a:p>
            <a:endParaRPr lang="en-US" sz="2400" dirty="0"/>
          </a:p>
          <a:p>
            <a:r>
              <a:rPr lang="en-US" sz="2400" dirty="0"/>
              <a:t>100 times more ionized cysteine. </a:t>
            </a:r>
          </a:p>
          <a:p>
            <a:pPr marL="342900" indent="-342900">
              <a:buFontTx/>
              <a:buChar char="-"/>
            </a:pPr>
            <a:endParaRPr lang="en-US" sz="2400" dirty="0"/>
          </a:p>
          <a:p>
            <a:pPr marL="342900" indent="-342900">
              <a:buFontTx/>
              <a:buChar char="-"/>
            </a:pPr>
            <a:endParaRPr lang="en-US" sz="2400" dirty="0"/>
          </a:p>
          <a:p>
            <a:endParaRPr lang="en-US" sz="2400" dirty="0"/>
          </a:p>
          <a:p>
            <a:endParaRPr lang="en-US" sz="2400" dirty="0"/>
          </a:p>
          <a:p>
            <a:endParaRPr lang="mr-IN" sz="2400" dirty="0"/>
          </a:p>
        </p:txBody>
      </p:sp>
    </p:spTree>
    <p:extLst>
      <p:ext uri="{BB962C8B-B14F-4D97-AF65-F5344CB8AC3E}">
        <p14:creationId xmlns:p14="http://schemas.microsoft.com/office/powerpoint/2010/main" val="2315919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1909" y="2703171"/>
            <a:ext cx="2494343" cy="646331"/>
          </a:xfrm>
          <a:prstGeom prst="rect">
            <a:avLst/>
          </a:prstGeom>
        </p:spPr>
        <p:txBody>
          <a:bodyPr wrap="none">
            <a:spAutoFit/>
          </a:bodyPr>
          <a:lstStyle/>
          <a:p>
            <a:r>
              <a:rPr lang="en-US" sz="3600" dirty="0" err="1"/>
              <a:t>Penicillinase</a:t>
            </a:r>
            <a:endParaRPr lang="en-US" sz="3600" dirty="0"/>
          </a:p>
        </p:txBody>
      </p:sp>
    </p:spTree>
    <p:extLst>
      <p:ext uri="{BB962C8B-B14F-4D97-AF65-F5344CB8AC3E}">
        <p14:creationId xmlns:p14="http://schemas.microsoft.com/office/powerpoint/2010/main" val="2732671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9385" y="564416"/>
            <a:ext cx="7431915" cy="3046988"/>
          </a:xfrm>
          <a:prstGeom prst="rect">
            <a:avLst/>
          </a:prstGeom>
        </p:spPr>
        <p:txBody>
          <a:bodyPr wrap="square">
            <a:spAutoFit/>
          </a:bodyPr>
          <a:lstStyle/>
          <a:p>
            <a:pPr marL="457200" indent="-457200">
              <a:buAutoNum type="arabicPeriod"/>
            </a:pPr>
            <a:r>
              <a:rPr lang="en-US" sz="2400" b="1" dirty="0" err="1">
                <a:solidFill>
                  <a:srgbClr val="0000FF"/>
                </a:solidFill>
              </a:rPr>
              <a:t>Penicillinase</a:t>
            </a:r>
            <a:r>
              <a:rPr lang="en-US" sz="2400" b="1" dirty="0">
                <a:solidFill>
                  <a:srgbClr val="0000FF"/>
                </a:solidFill>
              </a:rPr>
              <a:t> converts penicillin into </a:t>
            </a:r>
            <a:r>
              <a:rPr lang="en-US" sz="2400" b="1" dirty="0" err="1">
                <a:solidFill>
                  <a:srgbClr val="0000FF"/>
                </a:solidFill>
              </a:rPr>
              <a:t>penicillinoic</a:t>
            </a:r>
            <a:r>
              <a:rPr lang="en-US" sz="2400" b="1" dirty="0">
                <a:solidFill>
                  <a:srgbClr val="0000FF"/>
                </a:solidFill>
              </a:rPr>
              <a:t> acid. On this basis, the enzyme can be classified as a(n):</a:t>
            </a:r>
          </a:p>
          <a:p>
            <a:pPr marL="457200" indent="-457200">
              <a:buAutoNum type="arabicPeriod"/>
            </a:pPr>
            <a:endParaRPr lang="en-US" sz="2400" b="1" dirty="0">
              <a:solidFill>
                <a:srgbClr val="FF0000"/>
              </a:solidFill>
            </a:endParaRPr>
          </a:p>
          <a:p>
            <a:pPr marL="457200" indent="-457200">
              <a:buAutoNum type="alphaUcPeriod"/>
            </a:pPr>
            <a:r>
              <a:rPr lang="en-US" sz="2400" b="1" dirty="0"/>
              <a:t>Oxidase</a:t>
            </a:r>
          </a:p>
          <a:p>
            <a:pPr marL="457200" indent="-457200">
              <a:buAutoNum type="alphaUcPeriod"/>
            </a:pPr>
            <a:r>
              <a:rPr lang="en-US" sz="2400" b="1" dirty="0"/>
              <a:t>Hydrolase</a:t>
            </a:r>
          </a:p>
          <a:p>
            <a:pPr marL="457200" indent="-457200">
              <a:buAutoNum type="alphaUcPeriod"/>
            </a:pPr>
            <a:r>
              <a:rPr lang="en-US" sz="2400" b="1" dirty="0"/>
              <a:t>Esterase</a:t>
            </a:r>
          </a:p>
          <a:p>
            <a:pPr marL="457200" indent="-457200">
              <a:buAutoNum type="alphaUcPeriod"/>
            </a:pPr>
            <a:r>
              <a:rPr lang="en-US" sz="2400" b="1" dirty="0"/>
              <a:t>Peptidase</a:t>
            </a:r>
          </a:p>
          <a:p>
            <a:endParaRPr lang="en-US" sz="2400" b="1" dirty="0"/>
          </a:p>
        </p:txBody>
      </p:sp>
    </p:spTree>
    <p:extLst>
      <p:ext uri="{BB962C8B-B14F-4D97-AF65-F5344CB8AC3E}">
        <p14:creationId xmlns:p14="http://schemas.microsoft.com/office/powerpoint/2010/main" val="494268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8773" y="2614430"/>
            <a:ext cx="6157504" cy="3918412"/>
          </a:xfrm>
          <a:prstGeom prst="rect">
            <a:avLst/>
          </a:prstGeom>
        </p:spPr>
      </p:pic>
      <p:sp>
        <p:nvSpPr>
          <p:cNvPr id="6" name="Rectangle 5"/>
          <p:cNvSpPr/>
          <p:nvPr/>
        </p:nvSpPr>
        <p:spPr>
          <a:xfrm>
            <a:off x="669385" y="1816068"/>
            <a:ext cx="7377203" cy="523220"/>
          </a:xfrm>
          <a:prstGeom prst="rect">
            <a:avLst/>
          </a:prstGeom>
        </p:spPr>
        <p:txBody>
          <a:bodyPr wrap="square">
            <a:spAutoFit/>
          </a:bodyPr>
          <a:lstStyle/>
          <a:p>
            <a:r>
              <a:rPr lang="en-US" sz="2800" dirty="0"/>
              <a:t>hydrolysis of an amide = carboxylic acid + amine.</a:t>
            </a:r>
          </a:p>
        </p:txBody>
      </p:sp>
      <p:sp>
        <p:nvSpPr>
          <p:cNvPr id="7" name="Rectangle 6"/>
          <p:cNvSpPr/>
          <p:nvPr/>
        </p:nvSpPr>
        <p:spPr>
          <a:xfrm>
            <a:off x="669385" y="324527"/>
            <a:ext cx="7431915" cy="1200328"/>
          </a:xfrm>
          <a:prstGeom prst="rect">
            <a:avLst/>
          </a:prstGeom>
        </p:spPr>
        <p:txBody>
          <a:bodyPr wrap="square">
            <a:spAutoFit/>
          </a:bodyPr>
          <a:lstStyle/>
          <a:p>
            <a:pPr marL="457200" indent="-457200">
              <a:buAutoNum type="arabicPeriod"/>
            </a:pPr>
            <a:r>
              <a:rPr lang="en-US" sz="2400" b="1" dirty="0" err="1">
                <a:solidFill>
                  <a:srgbClr val="0000FF"/>
                </a:solidFill>
              </a:rPr>
              <a:t>Penicillinase</a:t>
            </a:r>
            <a:r>
              <a:rPr lang="en-US" sz="2400" b="1" dirty="0">
                <a:solidFill>
                  <a:srgbClr val="0000FF"/>
                </a:solidFill>
              </a:rPr>
              <a:t> converts penicillin into </a:t>
            </a:r>
            <a:r>
              <a:rPr lang="en-US" sz="2400" b="1" dirty="0" err="1">
                <a:solidFill>
                  <a:srgbClr val="0000FF"/>
                </a:solidFill>
              </a:rPr>
              <a:t>penicillinoic</a:t>
            </a:r>
            <a:r>
              <a:rPr lang="en-US" sz="2400" b="1" dirty="0">
                <a:solidFill>
                  <a:srgbClr val="0000FF"/>
                </a:solidFill>
              </a:rPr>
              <a:t> acid. On this basis, the enzyme can be classified as a(n):</a:t>
            </a:r>
          </a:p>
          <a:p>
            <a:r>
              <a:rPr lang="en-US" sz="2400" b="1" dirty="0">
                <a:solidFill>
                  <a:srgbClr val="FF0000"/>
                </a:solidFill>
              </a:rPr>
              <a:t>B.  Hydrolase</a:t>
            </a:r>
          </a:p>
        </p:txBody>
      </p:sp>
    </p:spTree>
    <p:extLst>
      <p:ext uri="{BB962C8B-B14F-4D97-AF65-F5344CB8AC3E}">
        <p14:creationId xmlns:p14="http://schemas.microsoft.com/office/powerpoint/2010/main" val="353715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0668" y="766001"/>
            <a:ext cx="6829776" cy="830997"/>
          </a:xfrm>
          <a:prstGeom prst="rect">
            <a:avLst/>
          </a:prstGeom>
        </p:spPr>
        <p:txBody>
          <a:bodyPr wrap="square">
            <a:spAutoFit/>
          </a:bodyPr>
          <a:lstStyle/>
          <a:p>
            <a:r>
              <a:rPr lang="en-US" sz="2400" b="1" dirty="0">
                <a:solidFill>
                  <a:srgbClr val="0000FF"/>
                </a:solidFill>
              </a:rPr>
              <a:t>2.  Which of the following reagents would be most appropriate for generating the </a:t>
            </a:r>
            <a:r>
              <a:rPr lang="en-US" sz="2400" b="1" dirty="0" err="1">
                <a:solidFill>
                  <a:srgbClr val="0000FF"/>
                </a:solidFill>
              </a:rPr>
              <a:t>sulfone</a:t>
            </a:r>
            <a:r>
              <a:rPr lang="en-US" sz="2400" b="1" dirty="0">
                <a:solidFill>
                  <a:srgbClr val="0000FF"/>
                </a:solidFill>
              </a:rPr>
              <a:t> inhibitor? </a:t>
            </a:r>
          </a:p>
        </p:txBody>
      </p:sp>
      <p:pic>
        <p:nvPicPr>
          <p:cNvPr id="5" name="Picture 4"/>
          <p:cNvPicPr>
            <a:picLocks noChangeAspect="1"/>
          </p:cNvPicPr>
          <p:nvPr/>
        </p:nvPicPr>
        <p:blipFill>
          <a:blip r:embed="rId2"/>
          <a:stretch>
            <a:fillRect/>
          </a:stretch>
        </p:blipFill>
        <p:spPr>
          <a:xfrm>
            <a:off x="2187222" y="1968752"/>
            <a:ext cx="4566356" cy="3873248"/>
          </a:xfrm>
          <a:prstGeom prst="rect">
            <a:avLst/>
          </a:prstGeom>
        </p:spPr>
      </p:pic>
    </p:spTree>
    <p:extLst>
      <p:ext uri="{BB962C8B-B14F-4D97-AF65-F5344CB8AC3E}">
        <p14:creationId xmlns:p14="http://schemas.microsoft.com/office/powerpoint/2010/main" val="327247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FB82E09-2CB7-534A-B8FC-D867CE005423}"/>
              </a:ext>
            </a:extLst>
          </p:cNvPr>
          <p:cNvSpPr txBox="1"/>
          <p:nvPr/>
        </p:nvSpPr>
        <p:spPr>
          <a:xfrm>
            <a:off x="872525" y="813010"/>
            <a:ext cx="2266967" cy="369332"/>
          </a:xfrm>
          <a:prstGeom prst="rect">
            <a:avLst/>
          </a:prstGeom>
          <a:noFill/>
        </p:spPr>
        <p:txBody>
          <a:bodyPr wrap="none" rtlCol="0">
            <a:spAutoFit/>
          </a:bodyPr>
          <a:lstStyle/>
          <a:p>
            <a:r>
              <a:rPr lang="en-US" dirty="0"/>
              <a:t>CH</a:t>
            </a:r>
            <a:r>
              <a:rPr lang="en-US" baseline="-25000" dirty="0"/>
              <a:t>2</a:t>
            </a:r>
            <a:r>
              <a:rPr lang="en-US" dirty="0"/>
              <a:t>=CHCH=CH</a:t>
            </a:r>
            <a:r>
              <a:rPr lang="en-US" baseline="-25000" dirty="0"/>
              <a:t>2</a:t>
            </a:r>
            <a:r>
              <a:rPr lang="en-US" dirty="0"/>
              <a:t> + HBr </a:t>
            </a:r>
          </a:p>
        </p:txBody>
      </p:sp>
      <p:cxnSp>
        <p:nvCxnSpPr>
          <p:cNvPr id="21" name="Straight Arrow Connector 20">
            <a:extLst>
              <a:ext uri="{FF2B5EF4-FFF2-40B4-BE49-F238E27FC236}">
                <a16:creationId xmlns:a16="http://schemas.microsoft.com/office/drawing/2014/main" id="{C6B7CA4E-F58A-0B46-989F-CF8D709A5874}"/>
              </a:ext>
            </a:extLst>
          </p:cNvPr>
          <p:cNvCxnSpPr>
            <a:cxnSpLocks/>
          </p:cNvCxnSpPr>
          <p:nvPr/>
        </p:nvCxnSpPr>
        <p:spPr>
          <a:xfrm>
            <a:off x="3212756" y="1031543"/>
            <a:ext cx="559023"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grpSp>
        <p:nvGrpSpPr>
          <p:cNvPr id="30" name="Group 29">
            <a:extLst>
              <a:ext uri="{FF2B5EF4-FFF2-40B4-BE49-F238E27FC236}">
                <a16:creationId xmlns:a16="http://schemas.microsoft.com/office/drawing/2014/main" id="{5DC89DD0-9FB0-4B49-901B-837DBB623156}"/>
              </a:ext>
            </a:extLst>
          </p:cNvPr>
          <p:cNvGrpSpPr/>
          <p:nvPr/>
        </p:nvGrpSpPr>
        <p:grpSpPr>
          <a:xfrm>
            <a:off x="4120595" y="705284"/>
            <a:ext cx="1527982" cy="782210"/>
            <a:chOff x="4182872" y="388750"/>
            <a:chExt cx="1527982" cy="782210"/>
          </a:xfrm>
        </p:grpSpPr>
        <p:sp>
          <p:nvSpPr>
            <p:cNvPr id="22" name="TextBox 21">
              <a:extLst>
                <a:ext uri="{FF2B5EF4-FFF2-40B4-BE49-F238E27FC236}">
                  <a16:creationId xmlns:a16="http://schemas.microsoft.com/office/drawing/2014/main" id="{A1A15E81-F634-8E4C-B066-47AC3D92844D}"/>
                </a:ext>
              </a:extLst>
            </p:cNvPr>
            <p:cNvSpPr txBox="1"/>
            <p:nvPr/>
          </p:nvSpPr>
          <p:spPr>
            <a:xfrm>
              <a:off x="4182872" y="388750"/>
              <a:ext cx="1527982" cy="369332"/>
            </a:xfrm>
            <a:prstGeom prst="rect">
              <a:avLst/>
            </a:prstGeom>
            <a:noFill/>
          </p:spPr>
          <p:txBody>
            <a:bodyPr wrap="none" rtlCol="0">
              <a:spAutoFit/>
            </a:bodyPr>
            <a:lstStyle/>
            <a:p>
              <a:r>
                <a:rPr lang="en-US" dirty="0">
                  <a:solidFill>
                    <a:srgbClr val="FF0000"/>
                  </a:solidFill>
                </a:rPr>
                <a:t>CH</a:t>
              </a:r>
              <a:r>
                <a:rPr lang="en-US" baseline="-25000" dirty="0">
                  <a:solidFill>
                    <a:srgbClr val="FF0000"/>
                  </a:solidFill>
                </a:rPr>
                <a:t>3</a:t>
              </a:r>
              <a:r>
                <a:rPr lang="en-US" dirty="0">
                  <a:solidFill>
                    <a:srgbClr val="FF0000"/>
                  </a:solidFill>
                </a:rPr>
                <a:t>CHCH=CH</a:t>
              </a:r>
              <a:r>
                <a:rPr lang="en-US" baseline="-25000" dirty="0">
                  <a:solidFill>
                    <a:srgbClr val="FF0000"/>
                  </a:solidFill>
                </a:rPr>
                <a:t>2</a:t>
              </a:r>
              <a:endParaRPr lang="en-US" dirty="0">
                <a:solidFill>
                  <a:srgbClr val="FF0000"/>
                </a:solidFill>
              </a:endParaRPr>
            </a:p>
          </p:txBody>
        </p:sp>
        <p:cxnSp>
          <p:nvCxnSpPr>
            <p:cNvPr id="24" name="Straight Connector 23">
              <a:extLst>
                <a:ext uri="{FF2B5EF4-FFF2-40B4-BE49-F238E27FC236}">
                  <a16:creationId xmlns:a16="http://schemas.microsoft.com/office/drawing/2014/main" id="{133EB4C3-3C13-8E41-A3EF-E0DB8EE72501}"/>
                </a:ext>
              </a:extLst>
            </p:cNvPr>
            <p:cNvCxnSpPr/>
            <p:nvPr/>
          </p:nvCxnSpPr>
          <p:spPr>
            <a:xfrm>
              <a:off x="4700814" y="679059"/>
              <a:ext cx="0" cy="212762"/>
            </a:xfrm>
            <a:prstGeom prst="line">
              <a:avLst/>
            </a:prstGeom>
            <a:ln>
              <a:solidFill>
                <a:srgbClr val="FF0000"/>
              </a:solidFill>
            </a:ln>
            <a:effectLst/>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AE28FA00-D52F-494A-8D16-EBB7F45B22A7}"/>
                </a:ext>
              </a:extLst>
            </p:cNvPr>
            <p:cNvSpPr txBox="1"/>
            <p:nvPr/>
          </p:nvSpPr>
          <p:spPr>
            <a:xfrm>
              <a:off x="4505889" y="801628"/>
              <a:ext cx="389850" cy="369332"/>
            </a:xfrm>
            <a:prstGeom prst="rect">
              <a:avLst/>
            </a:prstGeom>
            <a:noFill/>
          </p:spPr>
          <p:txBody>
            <a:bodyPr wrap="none" rtlCol="0">
              <a:spAutoFit/>
            </a:bodyPr>
            <a:lstStyle/>
            <a:p>
              <a:r>
                <a:rPr lang="en-US" dirty="0">
                  <a:solidFill>
                    <a:srgbClr val="FF0000"/>
                  </a:solidFill>
                </a:rPr>
                <a:t>Br</a:t>
              </a:r>
            </a:p>
          </p:txBody>
        </p:sp>
      </p:grpSp>
      <p:grpSp>
        <p:nvGrpSpPr>
          <p:cNvPr id="29" name="Group 28">
            <a:extLst>
              <a:ext uri="{FF2B5EF4-FFF2-40B4-BE49-F238E27FC236}">
                <a16:creationId xmlns:a16="http://schemas.microsoft.com/office/drawing/2014/main" id="{8EE0B038-5BC3-E74D-84C5-F97D8F5458FB}"/>
              </a:ext>
            </a:extLst>
          </p:cNvPr>
          <p:cNvGrpSpPr/>
          <p:nvPr/>
        </p:nvGrpSpPr>
        <p:grpSpPr>
          <a:xfrm>
            <a:off x="6166519" y="710929"/>
            <a:ext cx="1527982" cy="770921"/>
            <a:chOff x="6228796" y="388750"/>
            <a:chExt cx="1527982" cy="770921"/>
          </a:xfrm>
        </p:grpSpPr>
        <p:sp>
          <p:nvSpPr>
            <p:cNvPr id="26" name="TextBox 25">
              <a:extLst>
                <a:ext uri="{FF2B5EF4-FFF2-40B4-BE49-F238E27FC236}">
                  <a16:creationId xmlns:a16="http://schemas.microsoft.com/office/drawing/2014/main" id="{47BDA2E1-A626-4340-9D52-B9DD835B1DB9}"/>
                </a:ext>
              </a:extLst>
            </p:cNvPr>
            <p:cNvSpPr txBox="1"/>
            <p:nvPr/>
          </p:nvSpPr>
          <p:spPr>
            <a:xfrm>
              <a:off x="6228796" y="388750"/>
              <a:ext cx="1527982" cy="369332"/>
            </a:xfrm>
            <a:prstGeom prst="rect">
              <a:avLst/>
            </a:prstGeom>
            <a:noFill/>
          </p:spPr>
          <p:txBody>
            <a:bodyPr wrap="none" rtlCol="0">
              <a:spAutoFit/>
            </a:bodyPr>
            <a:lstStyle/>
            <a:p>
              <a:r>
                <a:rPr lang="en-US" dirty="0"/>
                <a:t>CH</a:t>
              </a:r>
              <a:r>
                <a:rPr lang="en-US" baseline="-25000" dirty="0"/>
                <a:t>3</a:t>
              </a:r>
              <a:r>
                <a:rPr lang="en-US" dirty="0"/>
                <a:t>CH=CHCH</a:t>
              </a:r>
              <a:r>
                <a:rPr lang="en-US" baseline="-25000" dirty="0"/>
                <a:t>2</a:t>
              </a:r>
              <a:endParaRPr lang="en-US" dirty="0"/>
            </a:p>
          </p:txBody>
        </p:sp>
        <p:cxnSp>
          <p:nvCxnSpPr>
            <p:cNvPr id="27" name="Straight Connector 26">
              <a:extLst>
                <a:ext uri="{FF2B5EF4-FFF2-40B4-BE49-F238E27FC236}">
                  <a16:creationId xmlns:a16="http://schemas.microsoft.com/office/drawing/2014/main" id="{73623EEB-B604-DC40-B821-38AD69286EAC}"/>
                </a:ext>
              </a:extLst>
            </p:cNvPr>
            <p:cNvCxnSpPr/>
            <p:nvPr/>
          </p:nvCxnSpPr>
          <p:spPr>
            <a:xfrm>
              <a:off x="7376089" y="667770"/>
              <a:ext cx="0" cy="212762"/>
            </a:xfrm>
            <a:prstGeom prst="line">
              <a:avLst/>
            </a:prstGeom>
            <a:effectLst/>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DF315CC9-E781-874A-A4D7-08C197E91F59}"/>
                </a:ext>
              </a:extLst>
            </p:cNvPr>
            <p:cNvSpPr txBox="1"/>
            <p:nvPr/>
          </p:nvSpPr>
          <p:spPr>
            <a:xfrm>
              <a:off x="7181164" y="790339"/>
              <a:ext cx="389850" cy="369332"/>
            </a:xfrm>
            <a:prstGeom prst="rect">
              <a:avLst/>
            </a:prstGeom>
            <a:noFill/>
          </p:spPr>
          <p:txBody>
            <a:bodyPr wrap="none" rtlCol="0">
              <a:spAutoFit/>
            </a:bodyPr>
            <a:lstStyle/>
            <a:p>
              <a:r>
                <a:rPr lang="en-US" dirty="0"/>
                <a:t>Br</a:t>
              </a:r>
            </a:p>
          </p:txBody>
        </p:sp>
      </p:grpSp>
      <p:sp>
        <p:nvSpPr>
          <p:cNvPr id="31" name="TextBox 30">
            <a:extLst>
              <a:ext uri="{FF2B5EF4-FFF2-40B4-BE49-F238E27FC236}">
                <a16:creationId xmlns:a16="http://schemas.microsoft.com/office/drawing/2014/main" id="{50245E86-9CF1-9646-ACB0-9EB0DADE8E78}"/>
              </a:ext>
            </a:extLst>
          </p:cNvPr>
          <p:cNvSpPr txBox="1"/>
          <p:nvPr/>
        </p:nvSpPr>
        <p:spPr>
          <a:xfrm>
            <a:off x="1089190" y="1413094"/>
            <a:ext cx="1537985" cy="369332"/>
          </a:xfrm>
          <a:prstGeom prst="rect">
            <a:avLst/>
          </a:prstGeom>
          <a:noFill/>
        </p:spPr>
        <p:txBody>
          <a:bodyPr wrap="none" rtlCol="0">
            <a:spAutoFit/>
          </a:bodyPr>
          <a:lstStyle/>
          <a:p>
            <a:r>
              <a:rPr lang="en-US" dirty="0"/>
              <a:t>1, 3 butadiene</a:t>
            </a:r>
          </a:p>
        </p:txBody>
      </p:sp>
      <p:sp>
        <p:nvSpPr>
          <p:cNvPr id="32" name="TextBox 31">
            <a:extLst>
              <a:ext uri="{FF2B5EF4-FFF2-40B4-BE49-F238E27FC236}">
                <a16:creationId xmlns:a16="http://schemas.microsoft.com/office/drawing/2014/main" id="{D4DBD789-2FC8-F247-AB04-13CD956C27AE}"/>
              </a:ext>
            </a:extLst>
          </p:cNvPr>
          <p:cNvSpPr txBox="1"/>
          <p:nvPr/>
        </p:nvSpPr>
        <p:spPr>
          <a:xfrm>
            <a:off x="4004856" y="1413094"/>
            <a:ext cx="1503938" cy="369332"/>
          </a:xfrm>
          <a:prstGeom prst="rect">
            <a:avLst/>
          </a:prstGeom>
          <a:noFill/>
        </p:spPr>
        <p:txBody>
          <a:bodyPr wrap="none" rtlCol="0">
            <a:spAutoFit/>
          </a:bodyPr>
          <a:lstStyle/>
          <a:p>
            <a:r>
              <a:rPr lang="en-US" dirty="0">
                <a:solidFill>
                  <a:srgbClr val="FF0000"/>
                </a:solidFill>
              </a:rPr>
              <a:t>(1, 2 addition)</a:t>
            </a:r>
          </a:p>
        </p:txBody>
      </p:sp>
      <p:sp>
        <p:nvSpPr>
          <p:cNvPr id="33" name="TextBox 32">
            <a:extLst>
              <a:ext uri="{FF2B5EF4-FFF2-40B4-BE49-F238E27FC236}">
                <a16:creationId xmlns:a16="http://schemas.microsoft.com/office/drawing/2014/main" id="{24A1D4F9-AA9F-0F49-8245-592D2629B311}"/>
              </a:ext>
            </a:extLst>
          </p:cNvPr>
          <p:cNvSpPr txBox="1"/>
          <p:nvPr/>
        </p:nvSpPr>
        <p:spPr>
          <a:xfrm>
            <a:off x="6363300" y="1413094"/>
            <a:ext cx="1503938" cy="369332"/>
          </a:xfrm>
          <a:prstGeom prst="rect">
            <a:avLst/>
          </a:prstGeom>
          <a:noFill/>
        </p:spPr>
        <p:txBody>
          <a:bodyPr wrap="none" rtlCol="0">
            <a:spAutoFit/>
          </a:bodyPr>
          <a:lstStyle/>
          <a:p>
            <a:r>
              <a:rPr lang="en-US" dirty="0"/>
              <a:t>(1, 4 addition)</a:t>
            </a:r>
          </a:p>
        </p:txBody>
      </p:sp>
      <p:sp>
        <p:nvSpPr>
          <p:cNvPr id="43" name="Rectangle 42">
            <a:extLst>
              <a:ext uri="{FF2B5EF4-FFF2-40B4-BE49-F238E27FC236}">
                <a16:creationId xmlns:a16="http://schemas.microsoft.com/office/drawing/2014/main" id="{1D3033D2-035B-8946-ABC2-CAD7AE317A39}"/>
              </a:ext>
            </a:extLst>
          </p:cNvPr>
          <p:cNvSpPr/>
          <p:nvPr/>
        </p:nvSpPr>
        <p:spPr>
          <a:xfrm>
            <a:off x="0" y="0"/>
            <a:ext cx="9144000" cy="5996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t>                     </a:t>
            </a:r>
            <a:r>
              <a:rPr lang="en-US" sz="2800" b="1" dirty="0">
                <a:solidFill>
                  <a:schemeClr val="tx1"/>
                </a:solidFill>
              </a:rPr>
              <a:t>Kinetic vs Thermodynamic Control</a:t>
            </a:r>
          </a:p>
        </p:txBody>
      </p:sp>
    </p:spTree>
    <p:extLst>
      <p:ext uri="{BB962C8B-B14F-4D97-AF65-F5344CB8AC3E}">
        <p14:creationId xmlns:p14="http://schemas.microsoft.com/office/powerpoint/2010/main" val="3716731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3.amazonaws.com/medpathway-app/WPBHRJEPCN.jpg"/>
          <p:cNvPicPr/>
          <p:nvPr/>
        </p:nvPicPr>
        <p:blipFill>
          <a:blip r:embed="rId2">
            <a:extLst>
              <a:ext uri="{28A0092B-C50C-407E-A947-70E740481C1C}">
                <a14:useLocalDpi xmlns:a14="http://schemas.microsoft.com/office/drawing/2010/main" val="0"/>
              </a:ext>
            </a:extLst>
          </a:blip>
          <a:srcRect/>
          <a:stretch>
            <a:fillRect/>
          </a:stretch>
        </p:blipFill>
        <p:spPr bwMode="auto">
          <a:xfrm>
            <a:off x="827080" y="1258490"/>
            <a:ext cx="6536009" cy="1903677"/>
          </a:xfrm>
          <a:prstGeom prst="rect">
            <a:avLst/>
          </a:prstGeom>
          <a:noFill/>
          <a:ln>
            <a:noFill/>
          </a:ln>
        </p:spPr>
      </p:pic>
      <p:sp>
        <p:nvSpPr>
          <p:cNvPr id="4" name="Rectangle 3"/>
          <p:cNvSpPr/>
          <p:nvPr/>
        </p:nvSpPr>
        <p:spPr>
          <a:xfrm>
            <a:off x="827080" y="410333"/>
            <a:ext cx="6896618" cy="830997"/>
          </a:xfrm>
          <a:prstGeom prst="rect">
            <a:avLst/>
          </a:prstGeom>
        </p:spPr>
        <p:txBody>
          <a:bodyPr wrap="square">
            <a:spAutoFit/>
          </a:bodyPr>
          <a:lstStyle/>
          <a:p>
            <a:r>
              <a:rPr lang="en-US" sz="2400" b="1" dirty="0">
                <a:solidFill>
                  <a:srgbClr val="0000FF"/>
                </a:solidFill>
              </a:rPr>
              <a:t>2.  Which of the following reagents would be most appropriate for generating the </a:t>
            </a:r>
            <a:r>
              <a:rPr lang="en-US" sz="2400" b="1" dirty="0" err="1">
                <a:solidFill>
                  <a:srgbClr val="0000FF"/>
                </a:solidFill>
              </a:rPr>
              <a:t>sulfone</a:t>
            </a:r>
            <a:r>
              <a:rPr lang="en-US" sz="2400" b="1" dirty="0">
                <a:solidFill>
                  <a:srgbClr val="0000FF"/>
                </a:solidFill>
              </a:rPr>
              <a:t> inhibitor?</a:t>
            </a:r>
            <a:r>
              <a:rPr lang="en-US" sz="2400" b="1" dirty="0">
                <a:solidFill>
                  <a:srgbClr val="0000FF"/>
                </a:solidFill>
                <a:effectLst/>
              </a:rPr>
              <a:t> </a:t>
            </a:r>
            <a:endParaRPr lang="en-US" sz="2400" b="1" dirty="0">
              <a:solidFill>
                <a:srgbClr val="0000FF"/>
              </a:solidFill>
            </a:endParaRPr>
          </a:p>
        </p:txBody>
      </p:sp>
      <p:pic>
        <p:nvPicPr>
          <p:cNvPr id="6" name="Picture 5"/>
          <p:cNvPicPr>
            <a:picLocks noChangeAspect="1"/>
          </p:cNvPicPr>
          <p:nvPr/>
        </p:nvPicPr>
        <p:blipFill>
          <a:blip r:embed="rId3"/>
          <a:stretch>
            <a:fillRect/>
          </a:stretch>
        </p:blipFill>
        <p:spPr>
          <a:xfrm>
            <a:off x="578940" y="4047172"/>
            <a:ext cx="8098171" cy="1704878"/>
          </a:xfrm>
          <a:prstGeom prst="rect">
            <a:avLst/>
          </a:prstGeom>
        </p:spPr>
      </p:pic>
      <p:sp>
        <p:nvSpPr>
          <p:cNvPr id="7" name="Oval 6"/>
          <p:cNvSpPr/>
          <p:nvPr/>
        </p:nvSpPr>
        <p:spPr>
          <a:xfrm>
            <a:off x="6186530" y="1323785"/>
            <a:ext cx="1022220" cy="823715"/>
          </a:xfrm>
          <a:prstGeom prst="ellipse">
            <a:avLst/>
          </a:prstGeom>
          <a:noFill/>
          <a:ln w="5715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529124" y="1491852"/>
            <a:ext cx="888496" cy="634914"/>
          </a:xfrm>
          <a:prstGeom prst="ellipse">
            <a:avLst/>
          </a:prstGeom>
          <a:noFill/>
          <a:ln w="5715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189321" y="3478418"/>
            <a:ext cx="1608133" cy="523220"/>
          </a:xfrm>
          <a:prstGeom prst="rect">
            <a:avLst/>
          </a:prstGeom>
          <a:noFill/>
        </p:spPr>
        <p:txBody>
          <a:bodyPr wrap="none" rtlCol="0">
            <a:spAutoFit/>
          </a:bodyPr>
          <a:lstStyle/>
          <a:p>
            <a:r>
              <a:rPr lang="en-US" sz="2800" b="1" dirty="0">
                <a:solidFill>
                  <a:srgbClr val="FF0000"/>
                </a:solidFill>
              </a:rPr>
              <a:t>CHOICE A</a:t>
            </a:r>
          </a:p>
        </p:txBody>
      </p:sp>
      <p:sp>
        <p:nvSpPr>
          <p:cNvPr id="11" name="Rectangle 10"/>
          <p:cNvSpPr/>
          <p:nvPr/>
        </p:nvSpPr>
        <p:spPr>
          <a:xfrm>
            <a:off x="3810196" y="3478418"/>
            <a:ext cx="2236833" cy="245538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713154" y="4047172"/>
            <a:ext cx="214923" cy="54436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36769" y="3355307"/>
            <a:ext cx="1794068" cy="646331"/>
          </a:xfrm>
          <a:prstGeom prst="rect">
            <a:avLst/>
          </a:prstGeom>
          <a:noFill/>
        </p:spPr>
        <p:txBody>
          <a:bodyPr wrap="none" rtlCol="0">
            <a:spAutoFit/>
          </a:bodyPr>
          <a:lstStyle/>
          <a:p>
            <a:r>
              <a:rPr lang="en-US" dirty="0"/>
              <a:t>Carboxylic acid &amp;</a:t>
            </a:r>
          </a:p>
          <a:p>
            <a:r>
              <a:rPr lang="en-US" dirty="0"/>
              <a:t>Precursors to AA</a:t>
            </a:r>
          </a:p>
        </p:txBody>
      </p:sp>
      <p:cxnSp>
        <p:nvCxnSpPr>
          <p:cNvPr id="12" name="Straight Arrow Connector 11"/>
          <p:cNvCxnSpPr/>
          <p:nvPr/>
        </p:nvCxnSpPr>
        <p:spPr>
          <a:xfrm>
            <a:off x="2760785" y="3927389"/>
            <a:ext cx="214923" cy="54436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930837" y="3480199"/>
            <a:ext cx="1764651" cy="369332"/>
          </a:xfrm>
          <a:prstGeom prst="rect">
            <a:avLst/>
          </a:prstGeom>
          <a:noFill/>
        </p:spPr>
        <p:txBody>
          <a:bodyPr wrap="none" rtlCol="0">
            <a:spAutoFit/>
          </a:bodyPr>
          <a:lstStyle/>
          <a:p>
            <a:r>
              <a:rPr lang="en-US" dirty="0"/>
              <a:t>Forms C-C bonds</a:t>
            </a:r>
          </a:p>
        </p:txBody>
      </p:sp>
    </p:spTree>
    <p:extLst>
      <p:ext uri="{BB962C8B-B14F-4D97-AF65-F5344CB8AC3E}">
        <p14:creationId xmlns:p14="http://schemas.microsoft.com/office/powerpoint/2010/main" val="189409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7667" y="495280"/>
            <a:ext cx="6096000" cy="1569660"/>
          </a:xfrm>
          <a:prstGeom prst="rect">
            <a:avLst/>
          </a:prstGeom>
        </p:spPr>
        <p:txBody>
          <a:bodyPr wrap="square">
            <a:spAutoFit/>
          </a:bodyPr>
          <a:lstStyle/>
          <a:p>
            <a:r>
              <a:rPr lang="en-US" sz="2400" b="1" dirty="0">
                <a:solidFill>
                  <a:srgbClr val="0000FF"/>
                </a:solidFill>
              </a:rPr>
              <a:t>3. Which of the following can be concluded regarding inhibitors 1 and 2?</a:t>
            </a:r>
          </a:p>
          <a:p>
            <a:endParaRPr lang="en-US" sz="2400" b="1" dirty="0">
              <a:solidFill>
                <a:srgbClr val="0000FF"/>
              </a:solidFill>
            </a:endParaRPr>
          </a:p>
          <a:p>
            <a:r>
              <a:rPr lang="en-US" sz="2400" b="1" dirty="0">
                <a:solidFill>
                  <a:srgbClr val="0000FF"/>
                </a:solidFill>
              </a:rPr>
              <a:t> </a:t>
            </a:r>
          </a:p>
        </p:txBody>
      </p:sp>
      <p:sp>
        <p:nvSpPr>
          <p:cNvPr id="6" name="Rectangle 5"/>
          <p:cNvSpPr/>
          <p:nvPr/>
        </p:nvSpPr>
        <p:spPr>
          <a:xfrm>
            <a:off x="1227667" y="1646611"/>
            <a:ext cx="6124223" cy="707886"/>
          </a:xfrm>
          <a:prstGeom prst="rect">
            <a:avLst/>
          </a:prstGeom>
        </p:spPr>
        <p:txBody>
          <a:bodyPr wrap="square">
            <a:spAutoFit/>
          </a:bodyPr>
          <a:lstStyle/>
          <a:p>
            <a:r>
              <a:rPr lang="en-US" sz="2000" b="1" dirty="0"/>
              <a:t>A. Inhibitors 1 and 2 operate through noncompetitive and competitive inhibition, respectively.</a:t>
            </a:r>
          </a:p>
        </p:txBody>
      </p:sp>
      <p:sp>
        <p:nvSpPr>
          <p:cNvPr id="7" name="Rectangle 6"/>
          <p:cNvSpPr/>
          <p:nvPr/>
        </p:nvSpPr>
        <p:spPr>
          <a:xfrm>
            <a:off x="1199444" y="3233209"/>
            <a:ext cx="6970889" cy="400110"/>
          </a:xfrm>
          <a:prstGeom prst="rect">
            <a:avLst/>
          </a:prstGeom>
        </p:spPr>
        <p:txBody>
          <a:bodyPr wrap="square">
            <a:spAutoFit/>
          </a:bodyPr>
          <a:lstStyle/>
          <a:p>
            <a:r>
              <a:rPr lang="en-US" sz="2000" b="1" dirty="0"/>
              <a:t>  </a:t>
            </a:r>
          </a:p>
        </p:txBody>
      </p:sp>
      <p:sp>
        <p:nvSpPr>
          <p:cNvPr id="9" name="Rectangle 8"/>
          <p:cNvSpPr/>
          <p:nvPr/>
        </p:nvSpPr>
        <p:spPr>
          <a:xfrm>
            <a:off x="1227667" y="2403357"/>
            <a:ext cx="5813779" cy="707886"/>
          </a:xfrm>
          <a:prstGeom prst="rect">
            <a:avLst/>
          </a:prstGeom>
        </p:spPr>
        <p:txBody>
          <a:bodyPr wrap="square">
            <a:spAutoFit/>
          </a:bodyPr>
          <a:lstStyle/>
          <a:p>
            <a:r>
              <a:rPr lang="en-US" sz="2000" b="1" dirty="0">
                <a:solidFill>
                  <a:srgbClr val="000000"/>
                </a:solidFill>
              </a:rPr>
              <a:t>B. Both Inhibitors 1 and 2 operate through noncompetitive inhibition.</a:t>
            </a:r>
          </a:p>
        </p:txBody>
      </p:sp>
      <p:sp>
        <p:nvSpPr>
          <p:cNvPr id="10" name="Rectangle 9"/>
          <p:cNvSpPr/>
          <p:nvPr/>
        </p:nvSpPr>
        <p:spPr>
          <a:xfrm>
            <a:off x="1227667" y="3114964"/>
            <a:ext cx="5799667" cy="707886"/>
          </a:xfrm>
          <a:prstGeom prst="rect">
            <a:avLst/>
          </a:prstGeom>
        </p:spPr>
        <p:txBody>
          <a:bodyPr wrap="square">
            <a:spAutoFit/>
          </a:bodyPr>
          <a:lstStyle/>
          <a:p>
            <a:r>
              <a:rPr lang="en-US" sz="2000" b="1" dirty="0"/>
              <a:t>C. Inhibitors 1 and 2 operate through competitive and noncompetitive inhibition, respectively.</a:t>
            </a:r>
          </a:p>
        </p:txBody>
      </p:sp>
      <p:sp>
        <p:nvSpPr>
          <p:cNvPr id="11" name="Rectangle 10"/>
          <p:cNvSpPr/>
          <p:nvPr/>
        </p:nvSpPr>
        <p:spPr>
          <a:xfrm>
            <a:off x="1227667" y="3941095"/>
            <a:ext cx="4572000" cy="707886"/>
          </a:xfrm>
          <a:prstGeom prst="rect">
            <a:avLst/>
          </a:prstGeom>
        </p:spPr>
        <p:txBody>
          <a:bodyPr>
            <a:spAutoFit/>
          </a:bodyPr>
          <a:lstStyle/>
          <a:p>
            <a:r>
              <a:rPr lang="en-US" sz="2000" b="1" dirty="0"/>
              <a:t>D. Both Inhibitors 1 and 2 operate through competitive inhibition.</a:t>
            </a:r>
          </a:p>
        </p:txBody>
      </p:sp>
    </p:spTree>
    <p:extLst>
      <p:ext uri="{BB962C8B-B14F-4D97-AF65-F5344CB8AC3E}">
        <p14:creationId xmlns:p14="http://schemas.microsoft.com/office/powerpoint/2010/main" val="1385410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7667" y="495280"/>
            <a:ext cx="6096000" cy="1569660"/>
          </a:xfrm>
          <a:prstGeom prst="rect">
            <a:avLst/>
          </a:prstGeom>
        </p:spPr>
        <p:txBody>
          <a:bodyPr wrap="square">
            <a:spAutoFit/>
          </a:bodyPr>
          <a:lstStyle/>
          <a:p>
            <a:r>
              <a:rPr lang="en-US" sz="2400" b="1" dirty="0">
                <a:solidFill>
                  <a:srgbClr val="0000FF"/>
                </a:solidFill>
              </a:rPr>
              <a:t>3. Which of the following can be concluded regarding inhibitors 1 and 2?</a:t>
            </a:r>
          </a:p>
          <a:p>
            <a:endParaRPr lang="en-US" sz="2400" b="1" dirty="0">
              <a:solidFill>
                <a:srgbClr val="0000FF"/>
              </a:solidFill>
            </a:endParaRPr>
          </a:p>
          <a:p>
            <a:r>
              <a:rPr lang="en-US" sz="2400" b="1" dirty="0">
                <a:solidFill>
                  <a:srgbClr val="0000FF"/>
                </a:solidFill>
              </a:rPr>
              <a:t> </a:t>
            </a:r>
          </a:p>
        </p:txBody>
      </p:sp>
      <p:sp>
        <p:nvSpPr>
          <p:cNvPr id="6" name="Rectangle 5"/>
          <p:cNvSpPr/>
          <p:nvPr/>
        </p:nvSpPr>
        <p:spPr>
          <a:xfrm>
            <a:off x="1227667" y="1646611"/>
            <a:ext cx="6124223" cy="707886"/>
          </a:xfrm>
          <a:prstGeom prst="rect">
            <a:avLst/>
          </a:prstGeom>
        </p:spPr>
        <p:txBody>
          <a:bodyPr wrap="square">
            <a:spAutoFit/>
          </a:bodyPr>
          <a:lstStyle/>
          <a:p>
            <a:r>
              <a:rPr lang="en-US" sz="2000" b="1" dirty="0"/>
              <a:t>A. Inhibitors 1 and 2 operate through noncompetitive and competitive inhibition, respectively.</a:t>
            </a:r>
          </a:p>
        </p:txBody>
      </p:sp>
      <p:sp>
        <p:nvSpPr>
          <p:cNvPr id="7" name="Rectangle 6"/>
          <p:cNvSpPr/>
          <p:nvPr/>
        </p:nvSpPr>
        <p:spPr>
          <a:xfrm>
            <a:off x="1199444" y="3233209"/>
            <a:ext cx="6970889" cy="400110"/>
          </a:xfrm>
          <a:prstGeom prst="rect">
            <a:avLst/>
          </a:prstGeom>
        </p:spPr>
        <p:txBody>
          <a:bodyPr wrap="square">
            <a:spAutoFit/>
          </a:bodyPr>
          <a:lstStyle/>
          <a:p>
            <a:r>
              <a:rPr lang="en-US" sz="2000" b="1" dirty="0"/>
              <a:t>  </a:t>
            </a:r>
          </a:p>
        </p:txBody>
      </p:sp>
      <p:sp>
        <p:nvSpPr>
          <p:cNvPr id="9" name="Rectangle 8"/>
          <p:cNvSpPr/>
          <p:nvPr/>
        </p:nvSpPr>
        <p:spPr>
          <a:xfrm>
            <a:off x="1227667" y="2403357"/>
            <a:ext cx="5813779" cy="707886"/>
          </a:xfrm>
          <a:prstGeom prst="rect">
            <a:avLst/>
          </a:prstGeom>
        </p:spPr>
        <p:txBody>
          <a:bodyPr wrap="square">
            <a:spAutoFit/>
          </a:bodyPr>
          <a:lstStyle/>
          <a:p>
            <a:r>
              <a:rPr lang="en-US" sz="2000" b="1" dirty="0">
                <a:solidFill>
                  <a:srgbClr val="000000"/>
                </a:solidFill>
              </a:rPr>
              <a:t>B. Both Inhibitors 1 and 2 operate through noncompetitive inhibition.</a:t>
            </a:r>
          </a:p>
        </p:txBody>
      </p:sp>
      <p:sp>
        <p:nvSpPr>
          <p:cNvPr id="10" name="Rectangle 9"/>
          <p:cNvSpPr/>
          <p:nvPr/>
        </p:nvSpPr>
        <p:spPr>
          <a:xfrm>
            <a:off x="1227667" y="3114964"/>
            <a:ext cx="5799667" cy="707886"/>
          </a:xfrm>
          <a:prstGeom prst="rect">
            <a:avLst/>
          </a:prstGeom>
        </p:spPr>
        <p:txBody>
          <a:bodyPr wrap="square">
            <a:spAutoFit/>
          </a:bodyPr>
          <a:lstStyle/>
          <a:p>
            <a:r>
              <a:rPr lang="en-US" sz="2000" b="1" dirty="0"/>
              <a:t>C. Inhibitors 1 and 2 operate through competitive and noncompetitive inhibition, respectively.</a:t>
            </a:r>
          </a:p>
        </p:txBody>
      </p:sp>
      <p:sp>
        <p:nvSpPr>
          <p:cNvPr id="11" name="Rectangle 10"/>
          <p:cNvSpPr/>
          <p:nvPr/>
        </p:nvSpPr>
        <p:spPr>
          <a:xfrm>
            <a:off x="1227667" y="3941095"/>
            <a:ext cx="4572000" cy="707886"/>
          </a:xfrm>
          <a:prstGeom prst="rect">
            <a:avLst/>
          </a:prstGeom>
        </p:spPr>
        <p:txBody>
          <a:bodyPr>
            <a:spAutoFit/>
          </a:bodyPr>
          <a:lstStyle/>
          <a:p>
            <a:r>
              <a:rPr lang="en-US" sz="2000" b="1" dirty="0"/>
              <a:t>D. Both Inhibitors 1 and 2 operate through competitive inhibition.</a:t>
            </a:r>
          </a:p>
        </p:txBody>
      </p:sp>
      <p:cxnSp>
        <p:nvCxnSpPr>
          <p:cNvPr id="3" name="Straight Connector 2"/>
          <p:cNvCxnSpPr>
            <a:cxnSpLocks/>
          </p:cNvCxnSpPr>
          <p:nvPr/>
        </p:nvCxnSpPr>
        <p:spPr>
          <a:xfrm>
            <a:off x="1227667" y="2555913"/>
            <a:ext cx="4755444" cy="19575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p:nvCxnSpPr>
        <p:spPr>
          <a:xfrm flipV="1">
            <a:off x="1282700" y="2539644"/>
            <a:ext cx="4645378" cy="20452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4E25EE3-C2AD-3A4E-9296-97BABC8F911F}"/>
              </a:ext>
            </a:extLst>
          </p:cNvPr>
          <p:cNvCxnSpPr>
            <a:cxnSpLocks/>
          </p:cNvCxnSpPr>
          <p:nvPr/>
        </p:nvCxnSpPr>
        <p:spPr>
          <a:xfrm>
            <a:off x="982917" y="4130420"/>
            <a:ext cx="4755444" cy="19575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FE7969F-4184-4145-A16A-729954F29ACB}"/>
              </a:ext>
            </a:extLst>
          </p:cNvPr>
          <p:cNvCxnSpPr>
            <a:cxnSpLocks/>
          </p:cNvCxnSpPr>
          <p:nvPr/>
        </p:nvCxnSpPr>
        <p:spPr>
          <a:xfrm flipV="1">
            <a:off x="1037950" y="4114151"/>
            <a:ext cx="4645378" cy="20452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72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1-28 at 8.11.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32" y="1674251"/>
            <a:ext cx="7162367" cy="5183749"/>
          </a:xfrm>
          <a:prstGeom prst="rect">
            <a:avLst/>
          </a:prstGeom>
        </p:spPr>
      </p:pic>
      <p:sp>
        <p:nvSpPr>
          <p:cNvPr id="5" name="Rectangle 4"/>
          <p:cNvSpPr/>
          <p:nvPr/>
        </p:nvSpPr>
        <p:spPr>
          <a:xfrm>
            <a:off x="525246" y="78924"/>
            <a:ext cx="8094301" cy="830997"/>
          </a:xfrm>
          <a:prstGeom prst="rect">
            <a:avLst/>
          </a:prstGeom>
        </p:spPr>
        <p:txBody>
          <a:bodyPr wrap="square">
            <a:spAutoFit/>
          </a:bodyPr>
          <a:lstStyle/>
          <a:p>
            <a:r>
              <a:rPr lang="en-US" sz="2400" b="1" dirty="0">
                <a:solidFill>
                  <a:srgbClr val="0000FF"/>
                </a:solidFill>
              </a:rPr>
              <a:t>3.  Which of the following can be concluded regarding inhibitors 1 and 2?    </a:t>
            </a:r>
            <a:r>
              <a:rPr lang="en-US" sz="2400" b="1" dirty="0"/>
              <a:t>CHOICE C is correct</a:t>
            </a:r>
          </a:p>
        </p:txBody>
      </p:sp>
      <p:sp>
        <p:nvSpPr>
          <p:cNvPr id="2" name="Rectangle 1"/>
          <p:cNvSpPr/>
          <p:nvPr/>
        </p:nvSpPr>
        <p:spPr>
          <a:xfrm>
            <a:off x="945444" y="966365"/>
            <a:ext cx="6970890" cy="707886"/>
          </a:xfrm>
          <a:prstGeom prst="rect">
            <a:avLst/>
          </a:prstGeom>
        </p:spPr>
        <p:txBody>
          <a:bodyPr wrap="square">
            <a:spAutoFit/>
          </a:bodyPr>
          <a:lstStyle/>
          <a:p>
            <a:r>
              <a:rPr lang="en-US" sz="2000" b="1" dirty="0"/>
              <a:t>C. Inhibitors 1 and 2 operate through competitive and noncompetitive inhibition, respectively.</a:t>
            </a:r>
          </a:p>
        </p:txBody>
      </p:sp>
    </p:spTree>
    <p:extLst>
      <p:ext uri="{BB962C8B-B14F-4D97-AF65-F5344CB8AC3E}">
        <p14:creationId xmlns:p14="http://schemas.microsoft.com/office/powerpoint/2010/main" val="3228420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720005"/>
            <a:ext cx="8226777" cy="1938992"/>
          </a:xfrm>
          <a:prstGeom prst="rect">
            <a:avLst/>
          </a:prstGeom>
        </p:spPr>
        <p:txBody>
          <a:bodyPr wrap="square">
            <a:spAutoFit/>
          </a:bodyPr>
          <a:lstStyle/>
          <a:p>
            <a:r>
              <a:rPr lang="en-US" sz="2400" b="1" dirty="0">
                <a:solidFill>
                  <a:srgbClr val="0000FF"/>
                </a:solidFill>
              </a:rPr>
              <a:t>4. Penicillin becomes covalently linked to DD-</a:t>
            </a:r>
            <a:r>
              <a:rPr lang="en-US" sz="2400" b="1" dirty="0" err="1">
                <a:solidFill>
                  <a:srgbClr val="0000FF"/>
                </a:solidFill>
              </a:rPr>
              <a:t>transpeptidase</a:t>
            </a:r>
            <a:r>
              <a:rPr lang="en-US" sz="2400" b="1" dirty="0">
                <a:solidFill>
                  <a:srgbClr val="0000FF"/>
                </a:solidFill>
              </a:rPr>
              <a:t> through a ring-opening mechanism. During this process, an active site residue generates an inactivating ester linkage. Which of the following amino acid residues would be most expected to participate in this process?</a:t>
            </a:r>
          </a:p>
        </p:txBody>
      </p:sp>
      <p:pic>
        <p:nvPicPr>
          <p:cNvPr id="5" name="Picture 4"/>
          <p:cNvPicPr>
            <a:picLocks noChangeAspect="1"/>
          </p:cNvPicPr>
          <p:nvPr/>
        </p:nvPicPr>
        <p:blipFill>
          <a:blip r:embed="rId2"/>
          <a:stretch>
            <a:fillRect/>
          </a:stretch>
        </p:blipFill>
        <p:spPr>
          <a:xfrm>
            <a:off x="3047999" y="2866601"/>
            <a:ext cx="2373489" cy="3336644"/>
          </a:xfrm>
          <a:prstGeom prst="rect">
            <a:avLst/>
          </a:prstGeom>
        </p:spPr>
      </p:pic>
    </p:spTree>
    <p:extLst>
      <p:ext uri="{BB962C8B-B14F-4D97-AF65-F5344CB8AC3E}">
        <p14:creationId xmlns:p14="http://schemas.microsoft.com/office/powerpoint/2010/main" val="1950920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211" y="403807"/>
            <a:ext cx="8321773" cy="2677656"/>
          </a:xfrm>
          <a:prstGeom prst="rect">
            <a:avLst/>
          </a:prstGeom>
        </p:spPr>
        <p:txBody>
          <a:bodyPr wrap="square">
            <a:spAutoFit/>
          </a:bodyPr>
          <a:lstStyle/>
          <a:p>
            <a:pPr marL="457200" indent="-457200" fontAlgn="base">
              <a:buAutoNum type="arabicPeriod" startAt="4"/>
            </a:pPr>
            <a:r>
              <a:rPr lang="en-US" sz="2400" b="1" dirty="0">
                <a:solidFill>
                  <a:srgbClr val="0000FF"/>
                </a:solidFill>
              </a:rPr>
              <a:t>Penicillin becomes covalently linked to DD-</a:t>
            </a:r>
            <a:r>
              <a:rPr lang="en-US" sz="2400" b="1" dirty="0" err="1">
                <a:solidFill>
                  <a:srgbClr val="0000FF"/>
                </a:solidFill>
              </a:rPr>
              <a:t>transpeptidase</a:t>
            </a:r>
            <a:r>
              <a:rPr lang="en-US" sz="2400" b="1" dirty="0">
                <a:solidFill>
                  <a:srgbClr val="0000FF"/>
                </a:solidFill>
              </a:rPr>
              <a:t> through a ring-opening mechanism. During this process, an active site residue generates an inactivating ester linkage. Which of the following amino acid residues would be most expected to participate in this process?</a:t>
            </a:r>
          </a:p>
          <a:p>
            <a:pPr fontAlgn="base"/>
            <a:endParaRPr lang="en-US" sz="2400" b="1" dirty="0">
              <a:solidFill>
                <a:srgbClr val="FF0000"/>
              </a:solidFill>
            </a:endParaRPr>
          </a:p>
          <a:p>
            <a:pPr fontAlgn="base"/>
            <a:r>
              <a:rPr lang="en-US" sz="2400" b="1" dirty="0">
                <a:solidFill>
                  <a:srgbClr val="FF0000"/>
                </a:solidFill>
              </a:rPr>
              <a:t>      Choice D is correct (serine)</a:t>
            </a:r>
          </a:p>
        </p:txBody>
      </p:sp>
      <p:pic>
        <p:nvPicPr>
          <p:cNvPr id="5" name="Picture 4"/>
          <p:cNvPicPr>
            <a:picLocks noChangeAspect="1"/>
          </p:cNvPicPr>
          <p:nvPr/>
        </p:nvPicPr>
        <p:blipFill>
          <a:blip r:embed="rId2"/>
          <a:stretch>
            <a:fillRect/>
          </a:stretch>
        </p:blipFill>
        <p:spPr>
          <a:xfrm>
            <a:off x="2066225" y="3081463"/>
            <a:ext cx="5767469" cy="3670208"/>
          </a:xfrm>
          <a:prstGeom prst="rect">
            <a:avLst/>
          </a:prstGeom>
        </p:spPr>
      </p:pic>
    </p:spTree>
    <p:extLst>
      <p:ext uri="{BB962C8B-B14F-4D97-AF65-F5344CB8AC3E}">
        <p14:creationId xmlns:p14="http://schemas.microsoft.com/office/powerpoint/2010/main" val="2197561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8000" y="304506"/>
            <a:ext cx="8353778" cy="1938992"/>
          </a:xfrm>
          <a:prstGeom prst="rect">
            <a:avLst/>
          </a:prstGeom>
        </p:spPr>
        <p:txBody>
          <a:bodyPr wrap="square">
            <a:spAutoFit/>
          </a:bodyPr>
          <a:lstStyle/>
          <a:p>
            <a:r>
              <a:rPr lang="en-US" sz="2000" b="1" dirty="0">
                <a:solidFill>
                  <a:srgbClr val="0000FF"/>
                </a:solidFill>
              </a:rPr>
              <a:t>5. Additional antibiotics derived from penicillin have been developed. Their stability in acid positively correlates to the strength of electron withdrawing capacity from the penicillin core. An experiment that measured the stability of four penicillin derivatives (I-IV) as shown was conducted in the presence of an acidic solution. Which of the following experimental profiles best matches the corresponding penicillin-derived structures?</a:t>
            </a:r>
          </a:p>
        </p:txBody>
      </p:sp>
      <p:pic>
        <p:nvPicPr>
          <p:cNvPr id="7" name="Picture 6"/>
          <p:cNvPicPr>
            <a:picLocks noChangeAspect="1"/>
          </p:cNvPicPr>
          <p:nvPr/>
        </p:nvPicPr>
        <p:blipFill>
          <a:blip r:embed="rId2"/>
          <a:stretch>
            <a:fillRect/>
          </a:stretch>
        </p:blipFill>
        <p:spPr>
          <a:xfrm>
            <a:off x="1820333" y="2358975"/>
            <a:ext cx="5671334" cy="4273247"/>
          </a:xfrm>
          <a:prstGeom prst="rect">
            <a:avLst/>
          </a:prstGeom>
        </p:spPr>
      </p:pic>
    </p:spTree>
    <p:extLst>
      <p:ext uri="{BB962C8B-B14F-4D97-AF65-F5344CB8AC3E}">
        <p14:creationId xmlns:p14="http://schemas.microsoft.com/office/powerpoint/2010/main" val="2689619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6810" y="487942"/>
            <a:ext cx="8035790" cy="6332142"/>
          </a:xfrm>
          <a:prstGeom prst="rect">
            <a:avLst/>
          </a:prstGeom>
        </p:spPr>
      </p:pic>
      <p:sp>
        <p:nvSpPr>
          <p:cNvPr id="5" name="Rectangle 4"/>
          <p:cNvSpPr/>
          <p:nvPr/>
        </p:nvSpPr>
        <p:spPr>
          <a:xfrm>
            <a:off x="376987" y="218447"/>
            <a:ext cx="7946398" cy="1508105"/>
          </a:xfrm>
          <a:prstGeom prst="rect">
            <a:avLst/>
          </a:prstGeom>
        </p:spPr>
        <p:txBody>
          <a:bodyPr wrap="square">
            <a:spAutoFit/>
          </a:bodyPr>
          <a:lstStyle/>
          <a:p>
            <a:pPr marL="457200" indent="-457200">
              <a:buAutoNum type="arabicPeriod" startAt="5"/>
            </a:pPr>
            <a:r>
              <a:rPr lang="en-US" sz="2400" b="1" dirty="0">
                <a:solidFill>
                  <a:srgbClr val="0000FF"/>
                </a:solidFill>
              </a:rPr>
              <a:t>Which of the following experimental profiles best matches the corresponding penicillin-derived structures?</a:t>
            </a:r>
          </a:p>
          <a:p>
            <a:r>
              <a:rPr lang="en-US" sz="2400" b="1" dirty="0">
                <a:solidFill>
                  <a:srgbClr val="FF0000"/>
                </a:solidFill>
                <a:effectLst/>
              </a:rPr>
              <a:t> </a:t>
            </a:r>
            <a:r>
              <a:rPr lang="en-US" sz="2000" b="1" dirty="0">
                <a:effectLst/>
              </a:rPr>
              <a:t>Strength in acid positively correlates</a:t>
            </a:r>
          </a:p>
          <a:p>
            <a:r>
              <a:rPr lang="en-US" sz="2000" b="1" dirty="0"/>
              <a:t>With strength of electron withdrawing</a:t>
            </a:r>
            <a:endParaRPr lang="en-US" sz="2400" b="1" dirty="0"/>
          </a:p>
        </p:txBody>
      </p:sp>
      <p:sp>
        <p:nvSpPr>
          <p:cNvPr id="2" name="TextBox 1">
            <a:extLst>
              <a:ext uri="{FF2B5EF4-FFF2-40B4-BE49-F238E27FC236}">
                <a16:creationId xmlns:a16="http://schemas.microsoft.com/office/drawing/2014/main" id="{9A51F8F2-94B0-2642-96B1-59353760414A}"/>
              </a:ext>
            </a:extLst>
          </p:cNvPr>
          <p:cNvSpPr txBox="1"/>
          <p:nvPr/>
        </p:nvSpPr>
        <p:spPr>
          <a:xfrm>
            <a:off x="3260422" y="6004193"/>
            <a:ext cx="1311578" cy="461665"/>
          </a:xfrm>
          <a:prstGeom prst="rect">
            <a:avLst/>
          </a:prstGeom>
          <a:noFill/>
          <a:ln>
            <a:solidFill>
              <a:schemeClr val="tx1"/>
            </a:solidFill>
          </a:ln>
        </p:spPr>
        <p:txBody>
          <a:bodyPr wrap="none" rtlCol="0">
            <a:spAutoFit/>
          </a:bodyPr>
          <a:lstStyle/>
          <a:p>
            <a:r>
              <a:rPr lang="en-US" sz="2400" dirty="0"/>
              <a:t>F &gt; O &gt; N</a:t>
            </a:r>
          </a:p>
        </p:txBody>
      </p:sp>
    </p:spTree>
    <p:extLst>
      <p:ext uri="{BB962C8B-B14F-4D97-AF65-F5344CB8AC3E}">
        <p14:creationId xmlns:p14="http://schemas.microsoft.com/office/powerpoint/2010/main" val="5080898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333" y="378726"/>
            <a:ext cx="7648223" cy="1938992"/>
          </a:xfrm>
          <a:prstGeom prst="rect">
            <a:avLst/>
          </a:prstGeom>
        </p:spPr>
        <p:txBody>
          <a:bodyPr wrap="square">
            <a:spAutoFit/>
          </a:bodyPr>
          <a:lstStyle/>
          <a:p>
            <a:r>
              <a:rPr lang="en-US" sz="2400" b="1" dirty="0">
                <a:solidFill>
                  <a:srgbClr val="0000FF"/>
                </a:solidFill>
              </a:rPr>
              <a:t>6. Penicillin and its derivatives are known as β-lactam antibiotics. β-lactams are classified according to their ring structures. For example, those β-lactams possessing a </a:t>
            </a:r>
            <a:r>
              <a:rPr lang="en-US" sz="2400" b="1" dirty="0" err="1">
                <a:solidFill>
                  <a:srgbClr val="0000FF"/>
                </a:solidFill>
              </a:rPr>
              <a:t>pyrrolidine</a:t>
            </a:r>
            <a:r>
              <a:rPr lang="en-US" sz="2400" b="1" dirty="0">
                <a:solidFill>
                  <a:srgbClr val="0000FF"/>
                </a:solidFill>
              </a:rPr>
              <a:t> ring are called </a:t>
            </a:r>
            <a:r>
              <a:rPr lang="en-US" sz="2400" b="1" dirty="0" err="1">
                <a:solidFill>
                  <a:srgbClr val="0000FF"/>
                </a:solidFill>
              </a:rPr>
              <a:t>carbapenams</a:t>
            </a:r>
            <a:r>
              <a:rPr lang="en-US" sz="2400" b="1" dirty="0">
                <a:solidFill>
                  <a:srgbClr val="0000FF"/>
                </a:solidFill>
              </a:rPr>
              <a:t>. Which of the following structures is a </a:t>
            </a:r>
            <a:r>
              <a:rPr lang="en-US" sz="2400" b="1" dirty="0" err="1">
                <a:solidFill>
                  <a:srgbClr val="0000FF"/>
                </a:solidFill>
              </a:rPr>
              <a:t>carbapenam</a:t>
            </a:r>
            <a:r>
              <a:rPr lang="en-US" sz="2400" b="1" dirty="0">
                <a:solidFill>
                  <a:srgbClr val="0000FF"/>
                </a:solidFill>
              </a:rPr>
              <a:t>?</a:t>
            </a:r>
          </a:p>
        </p:txBody>
      </p:sp>
      <p:pic>
        <p:nvPicPr>
          <p:cNvPr id="5" name="Picture 4"/>
          <p:cNvPicPr>
            <a:picLocks noChangeAspect="1"/>
          </p:cNvPicPr>
          <p:nvPr/>
        </p:nvPicPr>
        <p:blipFill>
          <a:blip r:embed="rId2"/>
          <a:stretch>
            <a:fillRect/>
          </a:stretch>
        </p:blipFill>
        <p:spPr>
          <a:xfrm>
            <a:off x="1961445" y="2317718"/>
            <a:ext cx="5021182" cy="4217353"/>
          </a:xfrm>
          <a:prstGeom prst="rect">
            <a:avLst/>
          </a:prstGeom>
        </p:spPr>
      </p:pic>
    </p:spTree>
    <p:extLst>
      <p:ext uri="{BB962C8B-B14F-4D97-AF65-F5344CB8AC3E}">
        <p14:creationId xmlns:p14="http://schemas.microsoft.com/office/powerpoint/2010/main" val="3557092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4352" y="630788"/>
            <a:ext cx="6803091" cy="3366868"/>
          </a:xfrm>
          <a:prstGeom prst="rect">
            <a:avLst/>
          </a:prstGeom>
        </p:spPr>
      </p:pic>
    </p:spTree>
    <p:extLst>
      <p:ext uri="{BB962C8B-B14F-4D97-AF65-F5344CB8AC3E}">
        <p14:creationId xmlns:p14="http://schemas.microsoft.com/office/powerpoint/2010/main" val="304099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FB82E09-2CB7-534A-B8FC-D867CE005423}"/>
              </a:ext>
            </a:extLst>
          </p:cNvPr>
          <p:cNvSpPr txBox="1"/>
          <p:nvPr/>
        </p:nvSpPr>
        <p:spPr>
          <a:xfrm>
            <a:off x="872525" y="813010"/>
            <a:ext cx="2337499" cy="369332"/>
          </a:xfrm>
          <a:prstGeom prst="rect">
            <a:avLst/>
          </a:prstGeom>
          <a:noFill/>
        </p:spPr>
        <p:txBody>
          <a:bodyPr wrap="none" rtlCol="0">
            <a:spAutoFit/>
          </a:bodyPr>
          <a:lstStyle/>
          <a:p>
            <a:r>
              <a:rPr lang="en-US" dirty="0"/>
              <a:t>CH</a:t>
            </a:r>
            <a:r>
              <a:rPr lang="en-US" baseline="-25000" dirty="0"/>
              <a:t>2</a:t>
            </a:r>
            <a:r>
              <a:rPr lang="en-US" dirty="0"/>
              <a:t>=CHCH=CH</a:t>
            </a:r>
            <a:r>
              <a:rPr lang="en-US" baseline="-25000" dirty="0"/>
              <a:t>2</a:t>
            </a:r>
            <a:r>
              <a:rPr lang="en-US" dirty="0"/>
              <a:t> + H-Br </a:t>
            </a:r>
          </a:p>
        </p:txBody>
      </p:sp>
      <p:cxnSp>
        <p:nvCxnSpPr>
          <p:cNvPr id="21" name="Straight Arrow Connector 20">
            <a:extLst>
              <a:ext uri="{FF2B5EF4-FFF2-40B4-BE49-F238E27FC236}">
                <a16:creationId xmlns:a16="http://schemas.microsoft.com/office/drawing/2014/main" id="{C6B7CA4E-F58A-0B46-989F-CF8D709A5874}"/>
              </a:ext>
            </a:extLst>
          </p:cNvPr>
          <p:cNvCxnSpPr>
            <a:cxnSpLocks/>
          </p:cNvCxnSpPr>
          <p:nvPr/>
        </p:nvCxnSpPr>
        <p:spPr>
          <a:xfrm>
            <a:off x="2017939" y="1597760"/>
            <a:ext cx="2772" cy="513262"/>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grpSp>
        <p:nvGrpSpPr>
          <p:cNvPr id="30" name="Group 29">
            <a:extLst>
              <a:ext uri="{FF2B5EF4-FFF2-40B4-BE49-F238E27FC236}">
                <a16:creationId xmlns:a16="http://schemas.microsoft.com/office/drawing/2014/main" id="{5DC89DD0-9FB0-4B49-901B-837DBB623156}"/>
              </a:ext>
            </a:extLst>
          </p:cNvPr>
          <p:cNvGrpSpPr/>
          <p:nvPr/>
        </p:nvGrpSpPr>
        <p:grpSpPr>
          <a:xfrm>
            <a:off x="4120595" y="705284"/>
            <a:ext cx="1527982" cy="782210"/>
            <a:chOff x="4182872" y="388750"/>
            <a:chExt cx="1527982" cy="782210"/>
          </a:xfrm>
        </p:grpSpPr>
        <p:sp>
          <p:nvSpPr>
            <p:cNvPr id="22" name="TextBox 21">
              <a:extLst>
                <a:ext uri="{FF2B5EF4-FFF2-40B4-BE49-F238E27FC236}">
                  <a16:creationId xmlns:a16="http://schemas.microsoft.com/office/drawing/2014/main" id="{A1A15E81-F634-8E4C-B066-47AC3D92844D}"/>
                </a:ext>
              </a:extLst>
            </p:cNvPr>
            <p:cNvSpPr txBox="1"/>
            <p:nvPr/>
          </p:nvSpPr>
          <p:spPr>
            <a:xfrm>
              <a:off x="4182872" y="388750"/>
              <a:ext cx="1527982" cy="369332"/>
            </a:xfrm>
            <a:prstGeom prst="rect">
              <a:avLst/>
            </a:prstGeom>
            <a:noFill/>
          </p:spPr>
          <p:txBody>
            <a:bodyPr wrap="none" rtlCol="0">
              <a:spAutoFit/>
            </a:bodyPr>
            <a:lstStyle/>
            <a:p>
              <a:r>
                <a:rPr lang="en-US" dirty="0">
                  <a:solidFill>
                    <a:srgbClr val="FF0000"/>
                  </a:solidFill>
                </a:rPr>
                <a:t>CH</a:t>
              </a:r>
              <a:r>
                <a:rPr lang="en-US" baseline="-25000" dirty="0">
                  <a:solidFill>
                    <a:srgbClr val="FF0000"/>
                  </a:solidFill>
                </a:rPr>
                <a:t>3</a:t>
              </a:r>
              <a:r>
                <a:rPr lang="en-US" dirty="0">
                  <a:solidFill>
                    <a:srgbClr val="FF0000"/>
                  </a:solidFill>
                </a:rPr>
                <a:t>CHCH=CH</a:t>
              </a:r>
              <a:r>
                <a:rPr lang="en-US" baseline="-25000" dirty="0">
                  <a:solidFill>
                    <a:srgbClr val="FF0000"/>
                  </a:solidFill>
                </a:rPr>
                <a:t>2</a:t>
              </a:r>
              <a:endParaRPr lang="en-US" dirty="0">
                <a:solidFill>
                  <a:srgbClr val="FF0000"/>
                </a:solidFill>
              </a:endParaRPr>
            </a:p>
          </p:txBody>
        </p:sp>
        <p:cxnSp>
          <p:nvCxnSpPr>
            <p:cNvPr id="24" name="Straight Connector 23">
              <a:extLst>
                <a:ext uri="{FF2B5EF4-FFF2-40B4-BE49-F238E27FC236}">
                  <a16:creationId xmlns:a16="http://schemas.microsoft.com/office/drawing/2014/main" id="{133EB4C3-3C13-8E41-A3EF-E0DB8EE72501}"/>
                </a:ext>
              </a:extLst>
            </p:cNvPr>
            <p:cNvCxnSpPr/>
            <p:nvPr/>
          </p:nvCxnSpPr>
          <p:spPr>
            <a:xfrm>
              <a:off x="4700814" y="679059"/>
              <a:ext cx="0" cy="212762"/>
            </a:xfrm>
            <a:prstGeom prst="line">
              <a:avLst/>
            </a:prstGeom>
            <a:ln>
              <a:solidFill>
                <a:srgbClr val="FF0000"/>
              </a:solidFill>
            </a:ln>
            <a:effectLst/>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AE28FA00-D52F-494A-8D16-EBB7F45B22A7}"/>
                </a:ext>
              </a:extLst>
            </p:cNvPr>
            <p:cNvSpPr txBox="1"/>
            <p:nvPr/>
          </p:nvSpPr>
          <p:spPr>
            <a:xfrm>
              <a:off x="4505889" y="801628"/>
              <a:ext cx="389850" cy="369332"/>
            </a:xfrm>
            <a:prstGeom prst="rect">
              <a:avLst/>
            </a:prstGeom>
            <a:noFill/>
          </p:spPr>
          <p:txBody>
            <a:bodyPr wrap="none" rtlCol="0">
              <a:spAutoFit/>
            </a:bodyPr>
            <a:lstStyle/>
            <a:p>
              <a:r>
                <a:rPr lang="en-US" dirty="0">
                  <a:solidFill>
                    <a:srgbClr val="FF0000"/>
                  </a:solidFill>
                </a:rPr>
                <a:t>Br</a:t>
              </a:r>
            </a:p>
          </p:txBody>
        </p:sp>
      </p:grpSp>
      <p:grpSp>
        <p:nvGrpSpPr>
          <p:cNvPr id="29" name="Group 28">
            <a:extLst>
              <a:ext uri="{FF2B5EF4-FFF2-40B4-BE49-F238E27FC236}">
                <a16:creationId xmlns:a16="http://schemas.microsoft.com/office/drawing/2014/main" id="{8EE0B038-5BC3-E74D-84C5-F97D8F5458FB}"/>
              </a:ext>
            </a:extLst>
          </p:cNvPr>
          <p:cNvGrpSpPr/>
          <p:nvPr/>
        </p:nvGrpSpPr>
        <p:grpSpPr>
          <a:xfrm>
            <a:off x="6166519" y="710929"/>
            <a:ext cx="1527982" cy="770921"/>
            <a:chOff x="6228796" y="388750"/>
            <a:chExt cx="1527982" cy="770921"/>
          </a:xfrm>
        </p:grpSpPr>
        <p:sp>
          <p:nvSpPr>
            <p:cNvPr id="26" name="TextBox 25">
              <a:extLst>
                <a:ext uri="{FF2B5EF4-FFF2-40B4-BE49-F238E27FC236}">
                  <a16:creationId xmlns:a16="http://schemas.microsoft.com/office/drawing/2014/main" id="{47BDA2E1-A626-4340-9D52-B9DD835B1DB9}"/>
                </a:ext>
              </a:extLst>
            </p:cNvPr>
            <p:cNvSpPr txBox="1"/>
            <p:nvPr/>
          </p:nvSpPr>
          <p:spPr>
            <a:xfrm>
              <a:off x="6228796" y="388750"/>
              <a:ext cx="1527982" cy="369332"/>
            </a:xfrm>
            <a:prstGeom prst="rect">
              <a:avLst/>
            </a:prstGeom>
            <a:noFill/>
          </p:spPr>
          <p:txBody>
            <a:bodyPr wrap="none" rtlCol="0">
              <a:spAutoFit/>
            </a:bodyPr>
            <a:lstStyle/>
            <a:p>
              <a:r>
                <a:rPr lang="en-US" dirty="0"/>
                <a:t>CH</a:t>
              </a:r>
              <a:r>
                <a:rPr lang="en-US" baseline="-25000" dirty="0"/>
                <a:t>3</a:t>
              </a:r>
              <a:r>
                <a:rPr lang="en-US" dirty="0"/>
                <a:t>CH=CHCH</a:t>
              </a:r>
              <a:r>
                <a:rPr lang="en-US" baseline="-25000" dirty="0"/>
                <a:t>2</a:t>
              </a:r>
              <a:endParaRPr lang="en-US" dirty="0"/>
            </a:p>
          </p:txBody>
        </p:sp>
        <p:cxnSp>
          <p:nvCxnSpPr>
            <p:cNvPr id="27" name="Straight Connector 26">
              <a:extLst>
                <a:ext uri="{FF2B5EF4-FFF2-40B4-BE49-F238E27FC236}">
                  <a16:creationId xmlns:a16="http://schemas.microsoft.com/office/drawing/2014/main" id="{73623EEB-B604-DC40-B821-38AD69286EAC}"/>
                </a:ext>
              </a:extLst>
            </p:cNvPr>
            <p:cNvCxnSpPr/>
            <p:nvPr/>
          </p:nvCxnSpPr>
          <p:spPr>
            <a:xfrm>
              <a:off x="7376089" y="667770"/>
              <a:ext cx="0" cy="212762"/>
            </a:xfrm>
            <a:prstGeom prst="line">
              <a:avLst/>
            </a:prstGeom>
            <a:effectLst/>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DF315CC9-E781-874A-A4D7-08C197E91F59}"/>
                </a:ext>
              </a:extLst>
            </p:cNvPr>
            <p:cNvSpPr txBox="1"/>
            <p:nvPr/>
          </p:nvSpPr>
          <p:spPr>
            <a:xfrm>
              <a:off x="7181164" y="790339"/>
              <a:ext cx="389850" cy="369332"/>
            </a:xfrm>
            <a:prstGeom prst="rect">
              <a:avLst/>
            </a:prstGeom>
            <a:noFill/>
          </p:spPr>
          <p:txBody>
            <a:bodyPr wrap="none" rtlCol="0">
              <a:spAutoFit/>
            </a:bodyPr>
            <a:lstStyle/>
            <a:p>
              <a:r>
                <a:rPr lang="en-US" dirty="0"/>
                <a:t>Br</a:t>
              </a:r>
            </a:p>
          </p:txBody>
        </p:sp>
      </p:grpSp>
      <p:sp>
        <p:nvSpPr>
          <p:cNvPr id="32" name="TextBox 31">
            <a:extLst>
              <a:ext uri="{FF2B5EF4-FFF2-40B4-BE49-F238E27FC236}">
                <a16:creationId xmlns:a16="http://schemas.microsoft.com/office/drawing/2014/main" id="{D4DBD789-2FC8-F247-AB04-13CD956C27AE}"/>
              </a:ext>
            </a:extLst>
          </p:cNvPr>
          <p:cNvSpPr txBox="1"/>
          <p:nvPr/>
        </p:nvSpPr>
        <p:spPr>
          <a:xfrm>
            <a:off x="4004856" y="1413094"/>
            <a:ext cx="1503938" cy="369332"/>
          </a:xfrm>
          <a:prstGeom prst="rect">
            <a:avLst/>
          </a:prstGeom>
          <a:noFill/>
        </p:spPr>
        <p:txBody>
          <a:bodyPr wrap="none" rtlCol="0">
            <a:spAutoFit/>
          </a:bodyPr>
          <a:lstStyle/>
          <a:p>
            <a:r>
              <a:rPr lang="en-US" dirty="0">
                <a:solidFill>
                  <a:srgbClr val="FF0000"/>
                </a:solidFill>
              </a:rPr>
              <a:t>(1, 2 addition)</a:t>
            </a:r>
          </a:p>
        </p:txBody>
      </p:sp>
      <p:sp>
        <p:nvSpPr>
          <p:cNvPr id="33" name="TextBox 32">
            <a:extLst>
              <a:ext uri="{FF2B5EF4-FFF2-40B4-BE49-F238E27FC236}">
                <a16:creationId xmlns:a16="http://schemas.microsoft.com/office/drawing/2014/main" id="{24A1D4F9-AA9F-0F49-8245-592D2629B311}"/>
              </a:ext>
            </a:extLst>
          </p:cNvPr>
          <p:cNvSpPr txBox="1"/>
          <p:nvPr/>
        </p:nvSpPr>
        <p:spPr>
          <a:xfrm>
            <a:off x="6363300" y="1413094"/>
            <a:ext cx="1503938" cy="369332"/>
          </a:xfrm>
          <a:prstGeom prst="rect">
            <a:avLst/>
          </a:prstGeom>
          <a:noFill/>
        </p:spPr>
        <p:txBody>
          <a:bodyPr wrap="none" rtlCol="0">
            <a:spAutoFit/>
          </a:bodyPr>
          <a:lstStyle/>
          <a:p>
            <a:r>
              <a:rPr lang="en-US" dirty="0"/>
              <a:t>(1, 4 addition)</a:t>
            </a:r>
          </a:p>
        </p:txBody>
      </p:sp>
      <p:sp>
        <p:nvSpPr>
          <p:cNvPr id="43" name="Rectangle 42">
            <a:extLst>
              <a:ext uri="{FF2B5EF4-FFF2-40B4-BE49-F238E27FC236}">
                <a16:creationId xmlns:a16="http://schemas.microsoft.com/office/drawing/2014/main" id="{1D3033D2-035B-8946-ABC2-CAD7AE317A39}"/>
              </a:ext>
            </a:extLst>
          </p:cNvPr>
          <p:cNvSpPr/>
          <p:nvPr/>
        </p:nvSpPr>
        <p:spPr>
          <a:xfrm>
            <a:off x="0" y="0"/>
            <a:ext cx="9144000" cy="5996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t>                        </a:t>
            </a:r>
            <a:r>
              <a:rPr lang="en-US" sz="2800" b="1" dirty="0">
                <a:solidFill>
                  <a:schemeClr val="tx1"/>
                </a:solidFill>
              </a:rPr>
              <a:t>Kinetic vs Thermodynamic Control</a:t>
            </a:r>
          </a:p>
        </p:txBody>
      </p:sp>
      <p:sp>
        <p:nvSpPr>
          <p:cNvPr id="53" name="Freeform 52">
            <a:extLst>
              <a:ext uri="{FF2B5EF4-FFF2-40B4-BE49-F238E27FC236}">
                <a16:creationId xmlns:a16="http://schemas.microsoft.com/office/drawing/2014/main" id="{F53977AE-003D-F34E-8162-74E877967414}"/>
              </a:ext>
            </a:extLst>
          </p:cNvPr>
          <p:cNvSpPr/>
          <p:nvPr/>
        </p:nvSpPr>
        <p:spPr>
          <a:xfrm>
            <a:off x="2020711" y="1151467"/>
            <a:ext cx="654756" cy="284764"/>
          </a:xfrm>
          <a:custGeom>
            <a:avLst/>
            <a:gdLst>
              <a:gd name="connsiteX0" fmla="*/ 0 w 654756"/>
              <a:gd name="connsiteY0" fmla="*/ 0 h 284764"/>
              <a:gd name="connsiteX1" fmla="*/ 79022 w 654756"/>
              <a:gd name="connsiteY1" fmla="*/ 191911 h 284764"/>
              <a:gd name="connsiteX2" fmla="*/ 304800 w 654756"/>
              <a:gd name="connsiteY2" fmla="*/ 282222 h 284764"/>
              <a:gd name="connsiteX3" fmla="*/ 541867 w 654756"/>
              <a:gd name="connsiteY3" fmla="*/ 237066 h 284764"/>
              <a:gd name="connsiteX4" fmla="*/ 654756 w 654756"/>
              <a:gd name="connsiteY4" fmla="*/ 11289 h 28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56" h="284764">
                <a:moveTo>
                  <a:pt x="0" y="0"/>
                </a:moveTo>
                <a:cubicBezTo>
                  <a:pt x="14111" y="72437"/>
                  <a:pt x="28222" y="144874"/>
                  <a:pt x="79022" y="191911"/>
                </a:cubicBezTo>
                <a:cubicBezTo>
                  <a:pt x="129822" y="238948"/>
                  <a:pt x="227659" y="274696"/>
                  <a:pt x="304800" y="282222"/>
                </a:cubicBezTo>
                <a:cubicBezTo>
                  <a:pt x="381941" y="289748"/>
                  <a:pt x="483541" y="282221"/>
                  <a:pt x="541867" y="237066"/>
                </a:cubicBezTo>
                <a:cubicBezTo>
                  <a:pt x="600193" y="191911"/>
                  <a:pt x="627474" y="101600"/>
                  <a:pt x="654756" y="11289"/>
                </a:cubicBezTo>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riangle 53">
            <a:extLst>
              <a:ext uri="{FF2B5EF4-FFF2-40B4-BE49-F238E27FC236}">
                <a16:creationId xmlns:a16="http://schemas.microsoft.com/office/drawing/2014/main" id="{6EDBC7FB-9158-DB40-8377-B5EED46156E7}"/>
              </a:ext>
            </a:extLst>
          </p:cNvPr>
          <p:cNvSpPr/>
          <p:nvPr/>
        </p:nvSpPr>
        <p:spPr>
          <a:xfrm rot="1195903">
            <a:off x="2590256" y="1153492"/>
            <a:ext cx="160447" cy="106182"/>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1EEBF5AF-CE38-FB44-AC2E-E25AA8F29E37}"/>
              </a:ext>
            </a:extLst>
          </p:cNvPr>
          <p:cNvSpPr/>
          <p:nvPr/>
        </p:nvSpPr>
        <p:spPr>
          <a:xfrm>
            <a:off x="2771639" y="766666"/>
            <a:ext cx="144186" cy="156705"/>
          </a:xfrm>
          <a:custGeom>
            <a:avLst/>
            <a:gdLst>
              <a:gd name="connsiteX0" fmla="*/ 0 w 191911"/>
              <a:gd name="connsiteY0" fmla="*/ 229432 h 229432"/>
              <a:gd name="connsiteX1" fmla="*/ 11288 w 191911"/>
              <a:gd name="connsiteY1" fmla="*/ 105255 h 229432"/>
              <a:gd name="connsiteX2" fmla="*/ 22577 w 191911"/>
              <a:gd name="connsiteY2" fmla="*/ 26232 h 229432"/>
              <a:gd name="connsiteX3" fmla="*/ 146755 w 191911"/>
              <a:gd name="connsiteY3" fmla="*/ 3655 h 229432"/>
              <a:gd name="connsiteX4" fmla="*/ 191911 w 191911"/>
              <a:gd name="connsiteY4" fmla="*/ 93966 h 2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11" h="229432">
                <a:moveTo>
                  <a:pt x="0" y="229432"/>
                </a:moveTo>
                <a:cubicBezTo>
                  <a:pt x="3762" y="184277"/>
                  <a:pt x="7525" y="139122"/>
                  <a:pt x="11288" y="105255"/>
                </a:cubicBezTo>
                <a:cubicBezTo>
                  <a:pt x="15051" y="71388"/>
                  <a:pt x="-1" y="43165"/>
                  <a:pt x="22577" y="26232"/>
                </a:cubicBezTo>
                <a:cubicBezTo>
                  <a:pt x="45155" y="9299"/>
                  <a:pt x="118533" y="-7634"/>
                  <a:pt x="146755" y="3655"/>
                </a:cubicBezTo>
                <a:cubicBezTo>
                  <a:pt x="174977" y="14944"/>
                  <a:pt x="183444" y="54455"/>
                  <a:pt x="191911" y="93966"/>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riangle 55">
            <a:extLst>
              <a:ext uri="{FF2B5EF4-FFF2-40B4-BE49-F238E27FC236}">
                <a16:creationId xmlns:a16="http://schemas.microsoft.com/office/drawing/2014/main" id="{13309CCF-0CAB-7343-8881-B353F055E55C}"/>
              </a:ext>
            </a:extLst>
          </p:cNvPr>
          <p:cNvSpPr/>
          <p:nvPr/>
        </p:nvSpPr>
        <p:spPr>
          <a:xfrm rot="9915852">
            <a:off x="2862839" y="809176"/>
            <a:ext cx="145861" cy="106182"/>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3B67336-B931-BC4D-848F-7DE09D33EE80}"/>
              </a:ext>
            </a:extLst>
          </p:cNvPr>
          <p:cNvSpPr txBox="1"/>
          <p:nvPr/>
        </p:nvSpPr>
        <p:spPr>
          <a:xfrm>
            <a:off x="927344" y="2241054"/>
            <a:ext cx="2106667" cy="369332"/>
          </a:xfrm>
          <a:prstGeom prst="rect">
            <a:avLst/>
          </a:prstGeom>
          <a:noFill/>
        </p:spPr>
        <p:txBody>
          <a:bodyPr wrap="none" rtlCol="0">
            <a:spAutoFit/>
          </a:bodyPr>
          <a:lstStyle/>
          <a:p>
            <a:r>
              <a:rPr lang="en-US" dirty="0"/>
              <a:t>CH</a:t>
            </a:r>
            <a:r>
              <a:rPr lang="en-US" baseline="-25000" dirty="0"/>
              <a:t>2</a:t>
            </a:r>
            <a:r>
              <a:rPr lang="en-US" dirty="0"/>
              <a:t>=CHCHCH</a:t>
            </a:r>
            <a:r>
              <a:rPr lang="en-US" baseline="-25000" dirty="0"/>
              <a:t>3</a:t>
            </a:r>
            <a:r>
              <a:rPr lang="en-US" dirty="0"/>
              <a:t> + Br </a:t>
            </a:r>
            <a:r>
              <a:rPr lang="en-US" b="1" baseline="30000" dirty="0"/>
              <a:t>-</a:t>
            </a:r>
            <a:r>
              <a:rPr lang="en-US" b="1" dirty="0"/>
              <a:t> </a:t>
            </a:r>
          </a:p>
        </p:txBody>
      </p:sp>
      <p:cxnSp>
        <p:nvCxnSpPr>
          <p:cNvPr id="59" name="Straight Arrow Connector 58">
            <a:extLst>
              <a:ext uri="{FF2B5EF4-FFF2-40B4-BE49-F238E27FC236}">
                <a16:creationId xmlns:a16="http://schemas.microsoft.com/office/drawing/2014/main" id="{71621652-EEDB-104D-A1B2-04D7A745945C}"/>
              </a:ext>
            </a:extLst>
          </p:cNvPr>
          <p:cNvCxnSpPr>
            <a:cxnSpLocks/>
          </p:cNvCxnSpPr>
          <p:nvPr/>
        </p:nvCxnSpPr>
        <p:spPr>
          <a:xfrm flipV="1">
            <a:off x="3307666" y="1886867"/>
            <a:ext cx="697190" cy="468661"/>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61" name="TextBox 60">
            <a:extLst>
              <a:ext uri="{FF2B5EF4-FFF2-40B4-BE49-F238E27FC236}">
                <a16:creationId xmlns:a16="http://schemas.microsoft.com/office/drawing/2014/main" id="{D2F9CFDF-1DB9-3F41-ACCE-9E6BCA10D408}"/>
              </a:ext>
            </a:extLst>
          </p:cNvPr>
          <p:cNvSpPr txBox="1"/>
          <p:nvPr/>
        </p:nvSpPr>
        <p:spPr>
          <a:xfrm>
            <a:off x="1680595" y="2425720"/>
            <a:ext cx="300082" cy="369332"/>
          </a:xfrm>
          <a:prstGeom prst="rect">
            <a:avLst/>
          </a:prstGeom>
          <a:noFill/>
        </p:spPr>
        <p:txBody>
          <a:bodyPr wrap="none" rtlCol="0">
            <a:spAutoFit/>
          </a:bodyPr>
          <a:lstStyle/>
          <a:p>
            <a:r>
              <a:rPr lang="en-US" dirty="0"/>
              <a:t>+</a:t>
            </a:r>
          </a:p>
        </p:txBody>
      </p:sp>
      <p:sp>
        <p:nvSpPr>
          <p:cNvPr id="62" name="TextBox 61">
            <a:extLst>
              <a:ext uri="{FF2B5EF4-FFF2-40B4-BE49-F238E27FC236}">
                <a16:creationId xmlns:a16="http://schemas.microsoft.com/office/drawing/2014/main" id="{BFEA0EFB-561A-DF43-B54C-4D9FCED567FE}"/>
              </a:ext>
            </a:extLst>
          </p:cNvPr>
          <p:cNvSpPr txBox="1"/>
          <p:nvPr/>
        </p:nvSpPr>
        <p:spPr>
          <a:xfrm>
            <a:off x="822956" y="2789421"/>
            <a:ext cx="2315442" cy="369332"/>
          </a:xfrm>
          <a:prstGeom prst="rect">
            <a:avLst/>
          </a:prstGeom>
          <a:noFill/>
        </p:spPr>
        <p:txBody>
          <a:bodyPr wrap="none" rtlCol="0">
            <a:spAutoFit/>
          </a:bodyPr>
          <a:lstStyle/>
          <a:p>
            <a:r>
              <a:rPr lang="en-US" dirty="0"/>
              <a:t>Common Intermediate</a:t>
            </a:r>
          </a:p>
        </p:txBody>
      </p:sp>
    </p:spTree>
    <p:extLst>
      <p:ext uri="{BB962C8B-B14F-4D97-AF65-F5344CB8AC3E}">
        <p14:creationId xmlns:p14="http://schemas.microsoft.com/office/powerpoint/2010/main" val="18029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FB82E09-2CB7-534A-B8FC-D867CE005423}"/>
              </a:ext>
            </a:extLst>
          </p:cNvPr>
          <p:cNvSpPr txBox="1"/>
          <p:nvPr/>
        </p:nvSpPr>
        <p:spPr>
          <a:xfrm>
            <a:off x="872525" y="813010"/>
            <a:ext cx="2266967" cy="369332"/>
          </a:xfrm>
          <a:prstGeom prst="rect">
            <a:avLst/>
          </a:prstGeom>
          <a:noFill/>
        </p:spPr>
        <p:txBody>
          <a:bodyPr wrap="none" rtlCol="0">
            <a:spAutoFit/>
          </a:bodyPr>
          <a:lstStyle/>
          <a:p>
            <a:r>
              <a:rPr lang="en-US" dirty="0"/>
              <a:t>CH</a:t>
            </a:r>
            <a:r>
              <a:rPr lang="en-US" baseline="-25000" dirty="0"/>
              <a:t>2</a:t>
            </a:r>
            <a:r>
              <a:rPr lang="en-US" dirty="0"/>
              <a:t>=CHCH=CH</a:t>
            </a:r>
            <a:r>
              <a:rPr lang="en-US" baseline="-25000" dirty="0"/>
              <a:t>2</a:t>
            </a:r>
            <a:r>
              <a:rPr lang="en-US" dirty="0"/>
              <a:t> + HBr </a:t>
            </a:r>
          </a:p>
        </p:txBody>
      </p:sp>
      <p:cxnSp>
        <p:nvCxnSpPr>
          <p:cNvPr id="21" name="Straight Arrow Connector 20">
            <a:extLst>
              <a:ext uri="{FF2B5EF4-FFF2-40B4-BE49-F238E27FC236}">
                <a16:creationId xmlns:a16="http://schemas.microsoft.com/office/drawing/2014/main" id="{C6B7CA4E-F58A-0B46-989F-CF8D709A5874}"/>
              </a:ext>
            </a:extLst>
          </p:cNvPr>
          <p:cNvCxnSpPr>
            <a:cxnSpLocks/>
          </p:cNvCxnSpPr>
          <p:nvPr/>
        </p:nvCxnSpPr>
        <p:spPr>
          <a:xfrm>
            <a:off x="3212756" y="1031543"/>
            <a:ext cx="559023"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grpSp>
        <p:nvGrpSpPr>
          <p:cNvPr id="30" name="Group 29">
            <a:extLst>
              <a:ext uri="{FF2B5EF4-FFF2-40B4-BE49-F238E27FC236}">
                <a16:creationId xmlns:a16="http://schemas.microsoft.com/office/drawing/2014/main" id="{5DC89DD0-9FB0-4B49-901B-837DBB623156}"/>
              </a:ext>
            </a:extLst>
          </p:cNvPr>
          <p:cNvGrpSpPr/>
          <p:nvPr/>
        </p:nvGrpSpPr>
        <p:grpSpPr>
          <a:xfrm>
            <a:off x="4120595" y="705284"/>
            <a:ext cx="1527982" cy="782210"/>
            <a:chOff x="4182872" y="388750"/>
            <a:chExt cx="1527982" cy="782210"/>
          </a:xfrm>
        </p:grpSpPr>
        <p:sp>
          <p:nvSpPr>
            <p:cNvPr id="22" name="TextBox 21">
              <a:extLst>
                <a:ext uri="{FF2B5EF4-FFF2-40B4-BE49-F238E27FC236}">
                  <a16:creationId xmlns:a16="http://schemas.microsoft.com/office/drawing/2014/main" id="{A1A15E81-F634-8E4C-B066-47AC3D92844D}"/>
                </a:ext>
              </a:extLst>
            </p:cNvPr>
            <p:cNvSpPr txBox="1"/>
            <p:nvPr/>
          </p:nvSpPr>
          <p:spPr>
            <a:xfrm>
              <a:off x="4182872" y="388750"/>
              <a:ext cx="1527982" cy="369332"/>
            </a:xfrm>
            <a:prstGeom prst="rect">
              <a:avLst/>
            </a:prstGeom>
            <a:noFill/>
          </p:spPr>
          <p:txBody>
            <a:bodyPr wrap="none" rtlCol="0">
              <a:spAutoFit/>
            </a:bodyPr>
            <a:lstStyle/>
            <a:p>
              <a:r>
                <a:rPr lang="en-US" dirty="0">
                  <a:solidFill>
                    <a:srgbClr val="FF0000"/>
                  </a:solidFill>
                </a:rPr>
                <a:t>CH</a:t>
              </a:r>
              <a:r>
                <a:rPr lang="en-US" baseline="-25000" dirty="0">
                  <a:solidFill>
                    <a:srgbClr val="FF0000"/>
                  </a:solidFill>
                </a:rPr>
                <a:t>3</a:t>
              </a:r>
              <a:r>
                <a:rPr lang="en-US" dirty="0">
                  <a:solidFill>
                    <a:srgbClr val="FF0000"/>
                  </a:solidFill>
                </a:rPr>
                <a:t>CHCH=CH</a:t>
              </a:r>
              <a:r>
                <a:rPr lang="en-US" baseline="-25000" dirty="0">
                  <a:solidFill>
                    <a:srgbClr val="FF0000"/>
                  </a:solidFill>
                </a:rPr>
                <a:t>2</a:t>
              </a:r>
              <a:endParaRPr lang="en-US" dirty="0">
                <a:solidFill>
                  <a:srgbClr val="FF0000"/>
                </a:solidFill>
              </a:endParaRPr>
            </a:p>
          </p:txBody>
        </p:sp>
        <p:cxnSp>
          <p:nvCxnSpPr>
            <p:cNvPr id="24" name="Straight Connector 23">
              <a:extLst>
                <a:ext uri="{FF2B5EF4-FFF2-40B4-BE49-F238E27FC236}">
                  <a16:creationId xmlns:a16="http://schemas.microsoft.com/office/drawing/2014/main" id="{133EB4C3-3C13-8E41-A3EF-E0DB8EE72501}"/>
                </a:ext>
              </a:extLst>
            </p:cNvPr>
            <p:cNvCxnSpPr/>
            <p:nvPr/>
          </p:nvCxnSpPr>
          <p:spPr>
            <a:xfrm>
              <a:off x="4700814" y="679059"/>
              <a:ext cx="0" cy="212762"/>
            </a:xfrm>
            <a:prstGeom prst="line">
              <a:avLst/>
            </a:prstGeom>
            <a:ln>
              <a:solidFill>
                <a:srgbClr val="FF0000"/>
              </a:solidFill>
            </a:ln>
            <a:effectLst/>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AE28FA00-D52F-494A-8D16-EBB7F45B22A7}"/>
                </a:ext>
              </a:extLst>
            </p:cNvPr>
            <p:cNvSpPr txBox="1"/>
            <p:nvPr/>
          </p:nvSpPr>
          <p:spPr>
            <a:xfrm>
              <a:off x="4505889" y="801628"/>
              <a:ext cx="389850" cy="369332"/>
            </a:xfrm>
            <a:prstGeom prst="rect">
              <a:avLst/>
            </a:prstGeom>
            <a:noFill/>
          </p:spPr>
          <p:txBody>
            <a:bodyPr wrap="none" rtlCol="0">
              <a:spAutoFit/>
            </a:bodyPr>
            <a:lstStyle/>
            <a:p>
              <a:r>
                <a:rPr lang="en-US" dirty="0">
                  <a:solidFill>
                    <a:srgbClr val="FF0000"/>
                  </a:solidFill>
                </a:rPr>
                <a:t>Br</a:t>
              </a:r>
            </a:p>
          </p:txBody>
        </p:sp>
      </p:grpSp>
      <p:grpSp>
        <p:nvGrpSpPr>
          <p:cNvPr id="29" name="Group 28">
            <a:extLst>
              <a:ext uri="{FF2B5EF4-FFF2-40B4-BE49-F238E27FC236}">
                <a16:creationId xmlns:a16="http://schemas.microsoft.com/office/drawing/2014/main" id="{8EE0B038-5BC3-E74D-84C5-F97D8F5458FB}"/>
              </a:ext>
            </a:extLst>
          </p:cNvPr>
          <p:cNvGrpSpPr/>
          <p:nvPr/>
        </p:nvGrpSpPr>
        <p:grpSpPr>
          <a:xfrm>
            <a:off x="6166519" y="710929"/>
            <a:ext cx="1527982" cy="770921"/>
            <a:chOff x="6228796" y="388750"/>
            <a:chExt cx="1527982" cy="770921"/>
          </a:xfrm>
        </p:grpSpPr>
        <p:sp>
          <p:nvSpPr>
            <p:cNvPr id="26" name="TextBox 25">
              <a:extLst>
                <a:ext uri="{FF2B5EF4-FFF2-40B4-BE49-F238E27FC236}">
                  <a16:creationId xmlns:a16="http://schemas.microsoft.com/office/drawing/2014/main" id="{47BDA2E1-A626-4340-9D52-B9DD835B1DB9}"/>
                </a:ext>
              </a:extLst>
            </p:cNvPr>
            <p:cNvSpPr txBox="1"/>
            <p:nvPr/>
          </p:nvSpPr>
          <p:spPr>
            <a:xfrm>
              <a:off x="6228796" y="388750"/>
              <a:ext cx="1527982" cy="369332"/>
            </a:xfrm>
            <a:prstGeom prst="rect">
              <a:avLst/>
            </a:prstGeom>
            <a:noFill/>
          </p:spPr>
          <p:txBody>
            <a:bodyPr wrap="none" rtlCol="0">
              <a:spAutoFit/>
            </a:bodyPr>
            <a:lstStyle/>
            <a:p>
              <a:r>
                <a:rPr lang="en-US" dirty="0"/>
                <a:t>CH</a:t>
              </a:r>
              <a:r>
                <a:rPr lang="en-US" baseline="-25000" dirty="0"/>
                <a:t>3</a:t>
              </a:r>
              <a:r>
                <a:rPr lang="en-US" dirty="0"/>
                <a:t>CH=CHCH</a:t>
              </a:r>
              <a:r>
                <a:rPr lang="en-US" baseline="-25000" dirty="0"/>
                <a:t>2</a:t>
              </a:r>
              <a:endParaRPr lang="en-US" dirty="0"/>
            </a:p>
          </p:txBody>
        </p:sp>
        <p:cxnSp>
          <p:nvCxnSpPr>
            <p:cNvPr id="27" name="Straight Connector 26">
              <a:extLst>
                <a:ext uri="{FF2B5EF4-FFF2-40B4-BE49-F238E27FC236}">
                  <a16:creationId xmlns:a16="http://schemas.microsoft.com/office/drawing/2014/main" id="{73623EEB-B604-DC40-B821-38AD69286EAC}"/>
                </a:ext>
              </a:extLst>
            </p:cNvPr>
            <p:cNvCxnSpPr/>
            <p:nvPr/>
          </p:nvCxnSpPr>
          <p:spPr>
            <a:xfrm>
              <a:off x="7376089" y="667770"/>
              <a:ext cx="0" cy="212762"/>
            </a:xfrm>
            <a:prstGeom prst="line">
              <a:avLst/>
            </a:prstGeom>
            <a:effectLst/>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DF315CC9-E781-874A-A4D7-08C197E91F59}"/>
                </a:ext>
              </a:extLst>
            </p:cNvPr>
            <p:cNvSpPr txBox="1"/>
            <p:nvPr/>
          </p:nvSpPr>
          <p:spPr>
            <a:xfrm>
              <a:off x="7181164" y="790339"/>
              <a:ext cx="389850" cy="369332"/>
            </a:xfrm>
            <a:prstGeom prst="rect">
              <a:avLst/>
            </a:prstGeom>
            <a:noFill/>
          </p:spPr>
          <p:txBody>
            <a:bodyPr wrap="none" rtlCol="0">
              <a:spAutoFit/>
            </a:bodyPr>
            <a:lstStyle/>
            <a:p>
              <a:r>
                <a:rPr lang="en-US" dirty="0"/>
                <a:t>Br</a:t>
              </a:r>
            </a:p>
          </p:txBody>
        </p:sp>
      </p:grpSp>
      <p:sp>
        <p:nvSpPr>
          <p:cNvPr id="31" name="TextBox 30">
            <a:extLst>
              <a:ext uri="{FF2B5EF4-FFF2-40B4-BE49-F238E27FC236}">
                <a16:creationId xmlns:a16="http://schemas.microsoft.com/office/drawing/2014/main" id="{50245E86-9CF1-9646-ACB0-9EB0DADE8E78}"/>
              </a:ext>
            </a:extLst>
          </p:cNvPr>
          <p:cNvSpPr txBox="1"/>
          <p:nvPr/>
        </p:nvSpPr>
        <p:spPr>
          <a:xfrm>
            <a:off x="1089190" y="1413094"/>
            <a:ext cx="1537985" cy="369332"/>
          </a:xfrm>
          <a:prstGeom prst="rect">
            <a:avLst/>
          </a:prstGeom>
          <a:noFill/>
        </p:spPr>
        <p:txBody>
          <a:bodyPr wrap="none" rtlCol="0">
            <a:spAutoFit/>
          </a:bodyPr>
          <a:lstStyle/>
          <a:p>
            <a:r>
              <a:rPr lang="en-US" dirty="0"/>
              <a:t>1, 3 butadiene</a:t>
            </a:r>
          </a:p>
        </p:txBody>
      </p:sp>
      <p:sp>
        <p:nvSpPr>
          <p:cNvPr id="32" name="TextBox 31">
            <a:extLst>
              <a:ext uri="{FF2B5EF4-FFF2-40B4-BE49-F238E27FC236}">
                <a16:creationId xmlns:a16="http://schemas.microsoft.com/office/drawing/2014/main" id="{D4DBD789-2FC8-F247-AB04-13CD956C27AE}"/>
              </a:ext>
            </a:extLst>
          </p:cNvPr>
          <p:cNvSpPr txBox="1"/>
          <p:nvPr/>
        </p:nvSpPr>
        <p:spPr>
          <a:xfrm>
            <a:off x="4004856" y="1413094"/>
            <a:ext cx="1503938" cy="646331"/>
          </a:xfrm>
          <a:prstGeom prst="rect">
            <a:avLst/>
          </a:prstGeom>
          <a:noFill/>
        </p:spPr>
        <p:txBody>
          <a:bodyPr wrap="none" rtlCol="0">
            <a:spAutoFit/>
          </a:bodyPr>
          <a:lstStyle/>
          <a:p>
            <a:r>
              <a:rPr lang="en-US" dirty="0">
                <a:solidFill>
                  <a:srgbClr val="FF0000"/>
                </a:solidFill>
              </a:rPr>
              <a:t>     Kinetic</a:t>
            </a:r>
          </a:p>
          <a:p>
            <a:r>
              <a:rPr lang="en-US" dirty="0">
                <a:solidFill>
                  <a:srgbClr val="FF0000"/>
                </a:solidFill>
              </a:rPr>
              <a:t>(1, 2 addition)</a:t>
            </a:r>
          </a:p>
        </p:txBody>
      </p:sp>
      <p:sp>
        <p:nvSpPr>
          <p:cNvPr id="33" name="TextBox 32">
            <a:extLst>
              <a:ext uri="{FF2B5EF4-FFF2-40B4-BE49-F238E27FC236}">
                <a16:creationId xmlns:a16="http://schemas.microsoft.com/office/drawing/2014/main" id="{24A1D4F9-AA9F-0F49-8245-592D2629B311}"/>
              </a:ext>
            </a:extLst>
          </p:cNvPr>
          <p:cNvSpPr txBox="1"/>
          <p:nvPr/>
        </p:nvSpPr>
        <p:spPr>
          <a:xfrm>
            <a:off x="6363300" y="1413094"/>
            <a:ext cx="1713931" cy="646331"/>
          </a:xfrm>
          <a:prstGeom prst="rect">
            <a:avLst/>
          </a:prstGeom>
          <a:noFill/>
        </p:spPr>
        <p:txBody>
          <a:bodyPr wrap="none" rtlCol="0">
            <a:spAutoFit/>
          </a:bodyPr>
          <a:lstStyle/>
          <a:p>
            <a:r>
              <a:rPr lang="en-US" dirty="0"/>
              <a:t>Thermodynamic</a:t>
            </a:r>
          </a:p>
          <a:p>
            <a:r>
              <a:rPr lang="en-US" dirty="0"/>
              <a:t>  (1, 4 addition)</a:t>
            </a:r>
          </a:p>
        </p:txBody>
      </p:sp>
      <p:sp>
        <p:nvSpPr>
          <p:cNvPr id="43" name="Rectangle 42">
            <a:extLst>
              <a:ext uri="{FF2B5EF4-FFF2-40B4-BE49-F238E27FC236}">
                <a16:creationId xmlns:a16="http://schemas.microsoft.com/office/drawing/2014/main" id="{1D3033D2-035B-8946-ABC2-CAD7AE317A39}"/>
              </a:ext>
            </a:extLst>
          </p:cNvPr>
          <p:cNvSpPr/>
          <p:nvPr/>
        </p:nvSpPr>
        <p:spPr>
          <a:xfrm>
            <a:off x="0" y="0"/>
            <a:ext cx="9144000" cy="5996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t>                     </a:t>
            </a:r>
            <a:r>
              <a:rPr lang="en-US" sz="2800" b="1" dirty="0">
                <a:solidFill>
                  <a:schemeClr val="tx1"/>
                </a:solidFill>
              </a:rPr>
              <a:t>Kinetic vs Thermodynamic Control</a:t>
            </a:r>
          </a:p>
        </p:txBody>
      </p:sp>
      <p:sp>
        <p:nvSpPr>
          <p:cNvPr id="45" name="TextBox 44">
            <a:extLst>
              <a:ext uri="{FF2B5EF4-FFF2-40B4-BE49-F238E27FC236}">
                <a16:creationId xmlns:a16="http://schemas.microsoft.com/office/drawing/2014/main" id="{D3D3CF15-923B-6244-AD62-1DB6E0BAB54E}"/>
              </a:ext>
            </a:extLst>
          </p:cNvPr>
          <p:cNvSpPr txBox="1"/>
          <p:nvPr/>
        </p:nvSpPr>
        <p:spPr>
          <a:xfrm>
            <a:off x="3233349" y="2063008"/>
            <a:ext cx="4370107" cy="646331"/>
          </a:xfrm>
          <a:prstGeom prst="rect">
            <a:avLst/>
          </a:prstGeom>
          <a:noFill/>
        </p:spPr>
        <p:txBody>
          <a:bodyPr wrap="none" rtlCol="0">
            <a:spAutoFit/>
          </a:bodyPr>
          <a:lstStyle/>
          <a:p>
            <a:r>
              <a:rPr lang="en-US" dirty="0"/>
              <a:t>0   °C              70%                                       30%</a:t>
            </a:r>
          </a:p>
          <a:p>
            <a:r>
              <a:rPr lang="en-US" dirty="0"/>
              <a:t>40 °C              15%                                       85%</a:t>
            </a:r>
          </a:p>
        </p:txBody>
      </p:sp>
    </p:spTree>
    <p:extLst>
      <p:ext uri="{BB962C8B-B14F-4D97-AF65-F5344CB8AC3E}">
        <p14:creationId xmlns:p14="http://schemas.microsoft.com/office/powerpoint/2010/main" val="2748494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6EE0E3-3021-FC42-9CAE-0E01CADD13C0}"/>
              </a:ext>
            </a:extLst>
          </p:cNvPr>
          <p:cNvGrpSpPr/>
          <p:nvPr/>
        </p:nvGrpSpPr>
        <p:grpSpPr>
          <a:xfrm>
            <a:off x="1779200" y="2964633"/>
            <a:ext cx="5388428" cy="3092922"/>
            <a:chOff x="1338943" y="1653249"/>
            <a:chExt cx="5388428" cy="3092922"/>
          </a:xfrm>
        </p:grpSpPr>
        <p:cxnSp>
          <p:nvCxnSpPr>
            <p:cNvPr id="5" name="Straight Connector 4">
              <a:extLst>
                <a:ext uri="{FF2B5EF4-FFF2-40B4-BE49-F238E27FC236}">
                  <a16:creationId xmlns:a16="http://schemas.microsoft.com/office/drawing/2014/main" id="{083A0B2D-9025-CF43-9EF1-C74638AD2F71}"/>
                </a:ext>
              </a:extLst>
            </p:cNvPr>
            <p:cNvCxnSpPr>
              <a:cxnSpLocks/>
            </p:cNvCxnSpPr>
            <p:nvPr/>
          </p:nvCxnSpPr>
          <p:spPr>
            <a:xfrm>
              <a:off x="1349829" y="1653249"/>
              <a:ext cx="0" cy="3092922"/>
            </a:xfrm>
            <a:prstGeom prst="line">
              <a:avLst/>
            </a:prstGeom>
            <a:effectLst/>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B0E8A694-9147-7D4D-BA6A-4052F533A551}"/>
                </a:ext>
              </a:extLst>
            </p:cNvPr>
            <p:cNvCxnSpPr>
              <a:cxnSpLocks/>
            </p:cNvCxnSpPr>
            <p:nvPr/>
          </p:nvCxnSpPr>
          <p:spPr>
            <a:xfrm flipH="1">
              <a:off x="1338943" y="4735285"/>
              <a:ext cx="5388428" cy="0"/>
            </a:xfrm>
            <a:prstGeom prst="line">
              <a:avLst/>
            </a:prstGeom>
            <a:effectLst/>
          </p:spPr>
          <p:style>
            <a:lnRef idx="2">
              <a:schemeClr val="dk1"/>
            </a:lnRef>
            <a:fillRef idx="0">
              <a:schemeClr val="dk1"/>
            </a:fillRef>
            <a:effectRef idx="1">
              <a:schemeClr val="dk1"/>
            </a:effectRef>
            <a:fontRef idx="minor">
              <a:schemeClr val="tx1"/>
            </a:fontRef>
          </p:style>
        </p:cxnSp>
      </p:grpSp>
      <p:sp>
        <p:nvSpPr>
          <p:cNvPr id="11" name="Freeform 10">
            <a:extLst>
              <a:ext uri="{FF2B5EF4-FFF2-40B4-BE49-F238E27FC236}">
                <a16:creationId xmlns:a16="http://schemas.microsoft.com/office/drawing/2014/main" id="{471BC429-E3B0-3E4F-AFC1-B922E09DDEDF}"/>
              </a:ext>
            </a:extLst>
          </p:cNvPr>
          <p:cNvSpPr/>
          <p:nvPr/>
        </p:nvSpPr>
        <p:spPr>
          <a:xfrm>
            <a:off x="1969700" y="3063928"/>
            <a:ext cx="4909457" cy="2645284"/>
          </a:xfrm>
          <a:custGeom>
            <a:avLst/>
            <a:gdLst>
              <a:gd name="connsiteX0" fmla="*/ 0 w 4909457"/>
              <a:gd name="connsiteY0" fmla="*/ 1926827 h 2645284"/>
              <a:gd name="connsiteX1" fmla="*/ 195943 w 4909457"/>
              <a:gd name="connsiteY1" fmla="*/ 1959484 h 2645284"/>
              <a:gd name="connsiteX2" fmla="*/ 413657 w 4909457"/>
              <a:gd name="connsiteY2" fmla="*/ 1883284 h 2645284"/>
              <a:gd name="connsiteX3" fmla="*/ 609600 w 4909457"/>
              <a:gd name="connsiteY3" fmla="*/ 1436970 h 2645284"/>
              <a:gd name="connsiteX4" fmla="*/ 936171 w 4909457"/>
              <a:gd name="connsiteY4" fmla="*/ 609656 h 2645284"/>
              <a:gd name="connsiteX5" fmla="*/ 1088571 w 4909457"/>
              <a:gd name="connsiteY5" fmla="*/ 141570 h 2645284"/>
              <a:gd name="connsiteX6" fmla="*/ 1273628 w 4909457"/>
              <a:gd name="connsiteY6" fmla="*/ 56 h 2645284"/>
              <a:gd name="connsiteX7" fmla="*/ 1447800 w 4909457"/>
              <a:gd name="connsiteY7" fmla="*/ 152456 h 2645284"/>
              <a:gd name="connsiteX8" fmla="*/ 1807028 w 4909457"/>
              <a:gd name="connsiteY8" fmla="*/ 860027 h 2645284"/>
              <a:gd name="connsiteX9" fmla="*/ 2035628 w 4909457"/>
              <a:gd name="connsiteY9" fmla="*/ 1077741 h 2645284"/>
              <a:gd name="connsiteX10" fmla="*/ 2318657 w 4909457"/>
              <a:gd name="connsiteY10" fmla="*/ 1034198 h 2645284"/>
              <a:gd name="connsiteX11" fmla="*/ 2579914 w 4909457"/>
              <a:gd name="connsiteY11" fmla="*/ 609656 h 2645284"/>
              <a:gd name="connsiteX12" fmla="*/ 2688771 w 4909457"/>
              <a:gd name="connsiteY12" fmla="*/ 283084 h 2645284"/>
              <a:gd name="connsiteX13" fmla="*/ 2950028 w 4909457"/>
              <a:gd name="connsiteY13" fmla="*/ 163341 h 2645284"/>
              <a:gd name="connsiteX14" fmla="*/ 3124200 w 4909457"/>
              <a:gd name="connsiteY14" fmla="*/ 348398 h 2645284"/>
              <a:gd name="connsiteX15" fmla="*/ 3962400 w 4909457"/>
              <a:gd name="connsiteY15" fmla="*/ 1992141 h 2645284"/>
              <a:gd name="connsiteX16" fmla="*/ 4397828 w 4909457"/>
              <a:gd name="connsiteY16" fmla="*/ 2525541 h 2645284"/>
              <a:gd name="connsiteX17" fmla="*/ 4909457 w 4909457"/>
              <a:gd name="connsiteY17" fmla="*/ 2645284 h 264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9457" h="2645284">
                <a:moveTo>
                  <a:pt x="0" y="1926827"/>
                </a:moveTo>
                <a:cubicBezTo>
                  <a:pt x="63500" y="1946784"/>
                  <a:pt x="127000" y="1966741"/>
                  <a:pt x="195943" y="1959484"/>
                </a:cubicBezTo>
                <a:cubicBezTo>
                  <a:pt x="264886" y="1952227"/>
                  <a:pt x="344714" y="1970370"/>
                  <a:pt x="413657" y="1883284"/>
                </a:cubicBezTo>
                <a:cubicBezTo>
                  <a:pt x="482600" y="1796198"/>
                  <a:pt x="522514" y="1649241"/>
                  <a:pt x="609600" y="1436970"/>
                </a:cubicBezTo>
                <a:cubicBezTo>
                  <a:pt x="696686" y="1224699"/>
                  <a:pt x="856343" y="825556"/>
                  <a:pt x="936171" y="609656"/>
                </a:cubicBezTo>
                <a:cubicBezTo>
                  <a:pt x="1015999" y="393756"/>
                  <a:pt x="1032328" y="243170"/>
                  <a:pt x="1088571" y="141570"/>
                </a:cubicBezTo>
                <a:cubicBezTo>
                  <a:pt x="1144814" y="39970"/>
                  <a:pt x="1213757" y="-1758"/>
                  <a:pt x="1273628" y="56"/>
                </a:cubicBezTo>
                <a:cubicBezTo>
                  <a:pt x="1333499" y="1870"/>
                  <a:pt x="1358900" y="9128"/>
                  <a:pt x="1447800" y="152456"/>
                </a:cubicBezTo>
                <a:cubicBezTo>
                  <a:pt x="1536700" y="295784"/>
                  <a:pt x="1709057" y="705813"/>
                  <a:pt x="1807028" y="860027"/>
                </a:cubicBezTo>
                <a:cubicBezTo>
                  <a:pt x="1904999" y="1014241"/>
                  <a:pt x="1950356" y="1048712"/>
                  <a:pt x="2035628" y="1077741"/>
                </a:cubicBezTo>
                <a:cubicBezTo>
                  <a:pt x="2120900" y="1106770"/>
                  <a:pt x="2227943" y="1112212"/>
                  <a:pt x="2318657" y="1034198"/>
                </a:cubicBezTo>
                <a:cubicBezTo>
                  <a:pt x="2409371" y="956184"/>
                  <a:pt x="2518228" y="734842"/>
                  <a:pt x="2579914" y="609656"/>
                </a:cubicBezTo>
                <a:cubicBezTo>
                  <a:pt x="2641600" y="484470"/>
                  <a:pt x="2627085" y="357470"/>
                  <a:pt x="2688771" y="283084"/>
                </a:cubicBezTo>
                <a:cubicBezTo>
                  <a:pt x="2750457" y="208698"/>
                  <a:pt x="2877457" y="152455"/>
                  <a:pt x="2950028" y="163341"/>
                </a:cubicBezTo>
                <a:cubicBezTo>
                  <a:pt x="3022600" y="174227"/>
                  <a:pt x="2955471" y="43598"/>
                  <a:pt x="3124200" y="348398"/>
                </a:cubicBezTo>
                <a:cubicBezTo>
                  <a:pt x="3292929" y="653198"/>
                  <a:pt x="3750129" y="1629284"/>
                  <a:pt x="3962400" y="1992141"/>
                </a:cubicBezTo>
                <a:cubicBezTo>
                  <a:pt x="4174671" y="2354998"/>
                  <a:pt x="4239985" y="2416684"/>
                  <a:pt x="4397828" y="2525541"/>
                </a:cubicBezTo>
                <a:cubicBezTo>
                  <a:pt x="4555671" y="2634398"/>
                  <a:pt x="4732564" y="2639841"/>
                  <a:pt x="4909457" y="2645284"/>
                </a:cubicBezTo>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BF8C7785-8F8B-6443-9E5C-9E4C11DC7189}"/>
              </a:ext>
            </a:extLst>
          </p:cNvPr>
          <p:cNvSpPr/>
          <p:nvPr/>
        </p:nvSpPr>
        <p:spPr>
          <a:xfrm>
            <a:off x="4149564" y="3751579"/>
            <a:ext cx="2673350" cy="1817018"/>
          </a:xfrm>
          <a:custGeom>
            <a:avLst/>
            <a:gdLst>
              <a:gd name="connsiteX0" fmla="*/ 0 w 2673350"/>
              <a:gd name="connsiteY0" fmla="*/ 407326 h 1817018"/>
              <a:gd name="connsiteX1" fmla="*/ 279400 w 2673350"/>
              <a:gd name="connsiteY1" fmla="*/ 312076 h 1817018"/>
              <a:gd name="connsiteX2" fmla="*/ 495300 w 2673350"/>
              <a:gd name="connsiteY2" fmla="*/ 102526 h 1817018"/>
              <a:gd name="connsiteX3" fmla="*/ 660400 w 2673350"/>
              <a:gd name="connsiteY3" fmla="*/ 926 h 1817018"/>
              <a:gd name="connsiteX4" fmla="*/ 806450 w 2673350"/>
              <a:gd name="connsiteY4" fmla="*/ 89826 h 1817018"/>
              <a:gd name="connsiteX5" fmla="*/ 1066800 w 2673350"/>
              <a:gd name="connsiteY5" fmla="*/ 585126 h 1817018"/>
              <a:gd name="connsiteX6" fmla="*/ 1600200 w 2673350"/>
              <a:gd name="connsiteY6" fmla="*/ 1550326 h 1817018"/>
              <a:gd name="connsiteX7" fmla="*/ 2057400 w 2673350"/>
              <a:gd name="connsiteY7" fmla="*/ 1791626 h 1817018"/>
              <a:gd name="connsiteX8" fmla="*/ 2673350 w 2673350"/>
              <a:gd name="connsiteY8" fmla="*/ 1797976 h 181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350" h="1817018">
                <a:moveTo>
                  <a:pt x="0" y="407326"/>
                </a:moveTo>
                <a:cubicBezTo>
                  <a:pt x="98425" y="385101"/>
                  <a:pt x="196850" y="362876"/>
                  <a:pt x="279400" y="312076"/>
                </a:cubicBezTo>
                <a:cubicBezTo>
                  <a:pt x="361950" y="261276"/>
                  <a:pt x="431800" y="154384"/>
                  <a:pt x="495300" y="102526"/>
                </a:cubicBezTo>
                <a:cubicBezTo>
                  <a:pt x="558800" y="50668"/>
                  <a:pt x="608542" y="3043"/>
                  <a:pt x="660400" y="926"/>
                </a:cubicBezTo>
                <a:cubicBezTo>
                  <a:pt x="712258" y="-1191"/>
                  <a:pt x="738717" y="-7541"/>
                  <a:pt x="806450" y="89826"/>
                </a:cubicBezTo>
                <a:cubicBezTo>
                  <a:pt x="874183" y="187193"/>
                  <a:pt x="934508" y="341709"/>
                  <a:pt x="1066800" y="585126"/>
                </a:cubicBezTo>
                <a:cubicBezTo>
                  <a:pt x="1199092" y="828543"/>
                  <a:pt x="1435100" y="1349243"/>
                  <a:pt x="1600200" y="1550326"/>
                </a:cubicBezTo>
                <a:cubicBezTo>
                  <a:pt x="1765300" y="1751409"/>
                  <a:pt x="1878542" y="1750351"/>
                  <a:pt x="2057400" y="1791626"/>
                </a:cubicBezTo>
                <a:cubicBezTo>
                  <a:pt x="2236258" y="1832901"/>
                  <a:pt x="2454804" y="1815438"/>
                  <a:pt x="2673350" y="1797976"/>
                </a:cubicBez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3132EBE-62D6-5C42-B17C-871E2A36D77E}"/>
              </a:ext>
            </a:extLst>
          </p:cNvPr>
          <p:cNvSpPr txBox="1"/>
          <p:nvPr/>
        </p:nvSpPr>
        <p:spPr>
          <a:xfrm rot="16200000">
            <a:off x="501685" y="4117599"/>
            <a:ext cx="1432315" cy="400110"/>
          </a:xfrm>
          <a:prstGeom prst="rect">
            <a:avLst/>
          </a:prstGeom>
          <a:noFill/>
        </p:spPr>
        <p:txBody>
          <a:bodyPr wrap="none" rtlCol="0">
            <a:spAutoFit/>
          </a:bodyPr>
          <a:lstStyle/>
          <a:p>
            <a:r>
              <a:rPr lang="en-US" sz="2000" b="1" dirty="0"/>
              <a:t>Free Energy</a:t>
            </a:r>
          </a:p>
        </p:txBody>
      </p:sp>
      <p:cxnSp>
        <p:nvCxnSpPr>
          <p:cNvPr id="16" name="Straight Arrow Connector 15">
            <a:extLst>
              <a:ext uri="{FF2B5EF4-FFF2-40B4-BE49-F238E27FC236}">
                <a16:creationId xmlns:a16="http://schemas.microsoft.com/office/drawing/2014/main" id="{28D5BF08-32B4-0F46-9F74-B778B8587C7C}"/>
              </a:ext>
            </a:extLst>
          </p:cNvPr>
          <p:cNvCxnSpPr/>
          <p:nvPr/>
        </p:nvCxnSpPr>
        <p:spPr>
          <a:xfrm flipV="1">
            <a:off x="1517073" y="3718401"/>
            <a:ext cx="0" cy="1239176"/>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513CE5B9-0F9F-6D44-8872-CD9F07A13B26}"/>
              </a:ext>
            </a:extLst>
          </p:cNvPr>
          <p:cNvSpPr txBox="1"/>
          <p:nvPr/>
        </p:nvSpPr>
        <p:spPr>
          <a:xfrm>
            <a:off x="2412745" y="5651757"/>
            <a:ext cx="1884683" cy="369332"/>
          </a:xfrm>
          <a:prstGeom prst="rect">
            <a:avLst/>
          </a:prstGeom>
          <a:noFill/>
        </p:spPr>
        <p:txBody>
          <a:bodyPr wrap="none" rtlCol="0">
            <a:spAutoFit/>
          </a:bodyPr>
          <a:lstStyle/>
          <a:p>
            <a:r>
              <a:rPr lang="en-US" b="1" dirty="0"/>
              <a:t>Reaction Progress</a:t>
            </a:r>
          </a:p>
        </p:txBody>
      </p:sp>
      <p:cxnSp>
        <p:nvCxnSpPr>
          <p:cNvPr id="18" name="Straight Arrow Connector 17">
            <a:extLst>
              <a:ext uri="{FF2B5EF4-FFF2-40B4-BE49-F238E27FC236}">
                <a16:creationId xmlns:a16="http://schemas.microsoft.com/office/drawing/2014/main" id="{EC5654D2-E24E-2B48-8519-FE9FF21E7FBF}"/>
              </a:ext>
            </a:extLst>
          </p:cNvPr>
          <p:cNvCxnSpPr>
            <a:cxnSpLocks/>
          </p:cNvCxnSpPr>
          <p:nvPr/>
        </p:nvCxnSpPr>
        <p:spPr>
          <a:xfrm>
            <a:off x="4297428" y="5845874"/>
            <a:ext cx="1089377"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2FB82E09-2CB7-534A-B8FC-D867CE005423}"/>
              </a:ext>
            </a:extLst>
          </p:cNvPr>
          <p:cNvSpPr txBox="1"/>
          <p:nvPr/>
        </p:nvSpPr>
        <p:spPr>
          <a:xfrm>
            <a:off x="872525" y="813010"/>
            <a:ext cx="2266967" cy="369332"/>
          </a:xfrm>
          <a:prstGeom prst="rect">
            <a:avLst/>
          </a:prstGeom>
          <a:noFill/>
        </p:spPr>
        <p:txBody>
          <a:bodyPr wrap="none" rtlCol="0">
            <a:spAutoFit/>
          </a:bodyPr>
          <a:lstStyle/>
          <a:p>
            <a:r>
              <a:rPr lang="en-US" dirty="0"/>
              <a:t>CH</a:t>
            </a:r>
            <a:r>
              <a:rPr lang="en-US" baseline="-25000" dirty="0"/>
              <a:t>2</a:t>
            </a:r>
            <a:r>
              <a:rPr lang="en-US" dirty="0"/>
              <a:t>=CHCH=CH</a:t>
            </a:r>
            <a:r>
              <a:rPr lang="en-US" baseline="-25000" dirty="0"/>
              <a:t>2</a:t>
            </a:r>
            <a:r>
              <a:rPr lang="en-US" dirty="0"/>
              <a:t> + HBr </a:t>
            </a:r>
          </a:p>
        </p:txBody>
      </p:sp>
      <p:cxnSp>
        <p:nvCxnSpPr>
          <p:cNvPr id="21" name="Straight Arrow Connector 20">
            <a:extLst>
              <a:ext uri="{FF2B5EF4-FFF2-40B4-BE49-F238E27FC236}">
                <a16:creationId xmlns:a16="http://schemas.microsoft.com/office/drawing/2014/main" id="{C6B7CA4E-F58A-0B46-989F-CF8D709A5874}"/>
              </a:ext>
            </a:extLst>
          </p:cNvPr>
          <p:cNvCxnSpPr>
            <a:cxnSpLocks/>
          </p:cNvCxnSpPr>
          <p:nvPr/>
        </p:nvCxnSpPr>
        <p:spPr>
          <a:xfrm>
            <a:off x="3212756" y="1031543"/>
            <a:ext cx="559023" cy="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grpSp>
        <p:nvGrpSpPr>
          <p:cNvPr id="30" name="Group 29">
            <a:extLst>
              <a:ext uri="{FF2B5EF4-FFF2-40B4-BE49-F238E27FC236}">
                <a16:creationId xmlns:a16="http://schemas.microsoft.com/office/drawing/2014/main" id="{5DC89DD0-9FB0-4B49-901B-837DBB623156}"/>
              </a:ext>
            </a:extLst>
          </p:cNvPr>
          <p:cNvGrpSpPr/>
          <p:nvPr/>
        </p:nvGrpSpPr>
        <p:grpSpPr>
          <a:xfrm>
            <a:off x="4120595" y="705284"/>
            <a:ext cx="1527982" cy="782210"/>
            <a:chOff x="4182872" y="388750"/>
            <a:chExt cx="1527982" cy="782210"/>
          </a:xfrm>
        </p:grpSpPr>
        <p:sp>
          <p:nvSpPr>
            <p:cNvPr id="22" name="TextBox 21">
              <a:extLst>
                <a:ext uri="{FF2B5EF4-FFF2-40B4-BE49-F238E27FC236}">
                  <a16:creationId xmlns:a16="http://schemas.microsoft.com/office/drawing/2014/main" id="{A1A15E81-F634-8E4C-B066-47AC3D92844D}"/>
                </a:ext>
              </a:extLst>
            </p:cNvPr>
            <p:cNvSpPr txBox="1"/>
            <p:nvPr/>
          </p:nvSpPr>
          <p:spPr>
            <a:xfrm>
              <a:off x="4182872" y="388750"/>
              <a:ext cx="1527982" cy="369332"/>
            </a:xfrm>
            <a:prstGeom prst="rect">
              <a:avLst/>
            </a:prstGeom>
            <a:noFill/>
          </p:spPr>
          <p:txBody>
            <a:bodyPr wrap="none" rtlCol="0">
              <a:spAutoFit/>
            </a:bodyPr>
            <a:lstStyle/>
            <a:p>
              <a:r>
                <a:rPr lang="en-US" dirty="0">
                  <a:solidFill>
                    <a:srgbClr val="FF0000"/>
                  </a:solidFill>
                </a:rPr>
                <a:t>CH</a:t>
              </a:r>
              <a:r>
                <a:rPr lang="en-US" baseline="-25000" dirty="0">
                  <a:solidFill>
                    <a:srgbClr val="FF0000"/>
                  </a:solidFill>
                </a:rPr>
                <a:t>3</a:t>
              </a:r>
              <a:r>
                <a:rPr lang="en-US" dirty="0">
                  <a:solidFill>
                    <a:srgbClr val="FF0000"/>
                  </a:solidFill>
                </a:rPr>
                <a:t>CHCH=CH</a:t>
              </a:r>
              <a:r>
                <a:rPr lang="en-US" baseline="-25000" dirty="0">
                  <a:solidFill>
                    <a:srgbClr val="FF0000"/>
                  </a:solidFill>
                </a:rPr>
                <a:t>2</a:t>
              </a:r>
              <a:endParaRPr lang="en-US" dirty="0">
                <a:solidFill>
                  <a:srgbClr val="FF0000"/>
                </a:solidFill>
              </a:endParaRPr>
            </a:p>
          </p:txBody>
        </p:sp>
        <p:cxnSp>
          <p:nvCxnSpPr>
            <p:cNvPr id="24" name="Straight Connector 23">
              <a:extLst>
                <a:ext uri="{FF2B5EF4-FFF2-40B4-BE49-F238E27FC236}">
                  <a16:creationId xmlns:a16="http://schemas.microsoft.com/office/drawing/2014/main" id="{133EB4C3-3C13-8E41-A3EF-E0DB8EE72501}"/>
                </a:ext>
              </a:extLst>
            </p:cNvPr>
            <p:cNvCxnSpPr/>
            <p:nvPr/>
          </p:nvCxnSpPr>
          <p:spPr>
            <a:xfrm>
              <a:off x="4700814" y="679059"/>
              <a:ext cx="0" cy="212762"/>
            </a:xfrm>
            <a:prstGeom prst="line">
              <a:avLst/>
            </a:prstGeom>
            <a:ln>
              <a:solidFill>
                <a:srgbClr val="FF0000"/>
              </a:solidFill>
            </a:ln>
            <a:effectLst/>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AE28FA00-D52F-494A-8D16-EBB7F45B22A7}"/>
                </a:ext>
              </a:extLst>
            </p:cNvPr>
            <p:cNvSpPr txBox="1"/>
            <p:nvPr/>
          </p:nvSpPr>
          <p:spPr>
            <a:xfrm>
              <a:off x="4505889" y="801628"/>
              <a:ext cx="389850" cy="369332"/>
            </a:xfrm>
            <a:prstGeom prst="rect">
              <a:avLst/>
            </a:prstGeom>
            <a:noFill/>
          </p:spPr>
          <p:txBody>
            <a:bodyPr wrap="none" rtlCol="0">
              <a:spAutoFit/>
            </a:bodyPr>
            <a:lstStyle/>
            <a:p>
              <a:r>
                <a:rPr lang="en-US" dirty="0">
                  <a:solidFill>
                    <a:srgbClr val="FF0000"/>
                  </a:solidFill>
                </a:rPr>
                <a:t>Br</a:t>
              </a:r>
            </a:p>
          </p:txBody>
        </p:sp>
      </p:grpSp>
      <p:grpSp>
        <p:nvGrpSpPr>
          <p:cNvPr id="29" name="Group 28">
            <a:extLst>
              <a:ext uri="{FF2B5EF4-FFF2-40B4-BE49-F238E27FC236}">
                <a16:creationId xmlns:a16="http://schemas.microsoft.com/office/drawing/2014/main" id="{8EE0B038-5BC3-E74D-84C5-F97D8F5458FB}"/>
              </a:ext>
            </a:extLst>
          </p:cNvPr>
          <p:cNvGrpSpPr/>
          <p:nvPr/>
        </p:nvGrpSpPr>
        <p:grpSpPr>
          <a:xfrm>
            <a:off x="6166519" y="710929"/>
            <a:ext cx="1527982" cy="770921"/>
            <a:chOff x="6228796" y="388750"/>
            <a:chExt cx="1527982" cy="770921"/>
          </a:xfrm>
        </p:grpSpPr>
        <p:sp>
          <p:nvSpPr>
            <p:cNvPr id="26" name="TextBox 25">
              <a:extLst>
                <a:ext uri="{FF2B5EF4-FFF2-40B4-BE49-F238E27FC236}">
                  <a16:creationId xmlns:a16="http://schemas.microsoft.com/office/drawing/2014/main" id="{47BDA2E1-A626-4340-9D52-B9DD835B1DB9}"/>
                </a:ext>
              </a:extLst>
            </p:cNvPr>
            <p:cNvSpPr txBox="1"/>
            <p:nvPr/>
          </p:nvSpPr>
          <p:spPr>
            <a:xfrm>
              <a:off x="6228796" y="388750"/>
              <a:ext cx="1527982" cy="369332"/>
            </a:xfrm>
            <a:prstGeom prst="rect">
              <a:avLst/>
            </a:prstGeom>
            <a:noFill/>
          </p:spPr>
          <p:txBody>
            <a:bodyPr wrap="none" rtlCol="0">
              <a:spAutoFit/>
            </a:bodyPr>
            <a:lstStyle/>
            <a:p>
              <a:r>
                <a:rPr lang="en-US" dirty="0"/>
                <a:t>CH</a:t>
              </a:r>
              <a:r>
                <a:rPr lang="en-US" baseline="-25000" dirty="0"/>
                <a:t>3</a:t>
              </a:r>
              <a:r>
                <a:rPr lang="en-US" dirty="0"/>
                <a:t>CH=CHCH</a:t>
              </a:r>
              <a:r>
                <a:rPr lang="en-US" baseline="-25000" dirty="0"/>
                <a:t>2</a:t>
              </a:r>
              <a:endParaRPr lang="en-US" dirty="0"/>
            </a:p>
          </p:txBody>
        </p:sp>
        <p:cxnSp>
          <p:nvCxnSpPr>
            <p:cNvPr id="27" name="Straight Connector 26">
              <a:extLst>
                <a:ext uri="{FF2B5EF4-FFF2-40B4-BE49-F238E27FC236}">
                  <a16:creationId xmlns:a16="http://schemas.microsoft.com/office/drawing/2014/main" id="{73623EEB-B604-DC40-B821-38AD69286EAC}"/>
                </a:ext>
              </a:extLst>
            </p:cNvPr>
            <p:cNvCxnSpPr/>
            <p:nvPr/>
          </p:nvCxnSpPr>
          <p:spPr>
            <a:xfrm>
              <a:off x="7376089" y="667770"/>
              <a:ext cx="0" cy="212762"/>
            </a:xfrm>
            <a:prstGeom prst="line">
              <a:avLst/>
            </a:prstGeom>
            <a:effectLst/>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DF315CC9-E781-874A-A4D7-08C197E91F59}"/>
                </a:ext>
              </a:extLst>
            </p:cNvPr>
            <p:cNvSpPr txBox="1"/>
            <p:nvPr/>
          </p:nvSpPr>
          <p:spPr>
            <a:xfrm>
              <a:off x="7181164" y="790339"/>
              <a:ext cx="389850" cy="369332"/>
            </a:xfrm>
            <a:prstGeom prst="rect">
              <a:avLst/>
            </a:prstGeom>
            <a:noFill/>
          </p:spPr>
          <p:txBody>
            <a:bodyPr wrap="none" rtlCol="0">
              <a:spAutoFit/>
            </a:bodyPr>
            <a:lstStyle/>
            <a:p>
              <a:r>
                <a:rPr lang="en-US" dirty="0"/>
                <a:t>Br</a:t>
              </a:r>
            </a:p>
          </p:txBody>
        </p:sp>
      </p:grpSp>
      <p:sp>
        <p:nvSpPr>
          <p:cNvPr id="31" name="TextBox 30">
            <a:extLst>
              <a:ext uri="{FF2B5EF4-FFF2-40B4-BE49-F238E27FC236}">
                <a16:creationId xmlns:a16="http://schemas.microsoft.com/office/drawing/2014/main" id="{50245E86-9CF1-9646-ACB0-9EB0DADE8E78}"/>
              </a:ext>
            </a:extLst>
          </p:cNvPr>
          <p:cNvSpPr txBox="1"/>
          <p:nvPr/>
        </p:nvSpPr>
        <p:spPr>
          <a:xfrm>
            <a:off x="1089190" y="1413094"/>
            <a:ext cx="1537985" cy="369332"/>
          </a:xfrm>
          <a:prstGeom prst="rect">
            <a:avLst/>
          </a:prstGeom>
          <a:noFill/>
        </p:spPr>
        <p:txBody>
          <a:bodyPr wrap="none" rtlCol="0">
            <a:spAutoFit/>
          </a:bodyPr>
          <a:lstStyle/>
          <a:p>
            <a:r>
              <a:rPr lang="en-US" dirty="0"/>
              <a:t>1, 3 butadiene</a:t>
            </a:r>
          </a:p>
        </p:txBody>
      </p:sp>
      <p:sp>
        <p:nvSpPr>
          <p:cNvPr id="32" name="TextBox 31">
            <a:extLst>
              <a:ext uri="{FF2B5EF4-FFF2-40B4-BE49-F238E27FC236}">
                <a16:creationId xmlns:a16="http://schemas.microsoft.com/office/drawing/2014/main" id="{D4DBD789-2FC8-F247-AB04-13CD956C27AE}"/>
              </a:ext>
            </a:extLst>
          </p:cNvPr>
          <p:cNvSpPr txBox="1"/>
          <p:nvPr/>
        </p:nvSpPr>
        <p:spPr>
          <a:xfrm>
            <a:off x="4004856" y="1413094"/>
            <a:ext cx="1503938" cy="646331"/>
          </a:xfrm>
          <a:prstGeom prst="rect">
            <a:avLst/>
          </a:prstGeom>
          <a:noFill/>
        </p:spPr>
        <p:txBody>
          <a:bodyPr wrap="none" rtlCol="0">
            <a:spAutoFit/>
          </a:bodyPr>
          <a:lstStyle/>
          <a:p>
            <a:r>
              <a:rPr lang="en-US" dirty="0">
                <a:solidFill>
                  <a:srgbClr val="FF0000"/>
                </a:solidFill>
              </a:rPr>
              <a:t>    Kinetic</a:t>
            </a:r>
          </a:p>
          <a:p>
            <a:r>
              <a:rPr lang="en-US" dirty="0">
                <a:solidFill>
                  <a:srgbClr val="FF0000"/>
                </a:solidFill>
              </a:rPr>
              <a:t>(1, 2 addition)</a:t>
            </a:r>
          </a:p>
        </p:txBody>
      </p:sp>
      <p:sp>
        <p:nvSpPr>
          <p:cNvPr id="33" name="TextBox 32">
            <a:extLst>
              <a:ext uri="{FF2B5EF4-FFF2-40B4-BE49-F238E27FC236}">
                <a16:creationId xmlns:a16="http://schemas.microsoft.com/office/drawing/2014/main" id="{24A1D4F9-AA9F-0F49-8245-592D2629B311}"/>
              </a:ext>
            </a:extLst>
          </p:cNvPr>
          <p:cNvSpPr txBox="1"/>
          <p:nvPr/>
        </p:nvSpPr>
        <p:spPr>
          <a:xfrm>
            <a:off x="6363300" y="1413094"/>
            <a:ext cx="1713931" cy="646331"/>
          </a:xfrm>
          <a:prstGeom prst="rect">
            <a:avLst/>
          </a:prstGeom>
          <a:noFill/>
        </p:spPr>
        <p:txBody>
          <a:bodyPr wrap="none" rtlCol="0">
            <a:spAutoFit/>
          </a:bodyPr>
          <a:lstStyle/>
          <a:p>
            <a:r>
              <a:rPr lang="en-US" dirty="0"/>
              <a:t>Thermodynamic</a:t>
            </a:r>
          </a:p>
          <a:p>
            <a:r>
              <a:rPr lang="en-US" dirty="0"/>
              <a:t>  (1, 4 addition)</a:t>
            </a:r>
          </a:p>
        </p:txBody>
      </p:sp>
      <p:grpSp>
        <p:nvGrpSpPr>
          <p:cNvPr id="34" name="Group 33">
            <a:extLst>
              <a:ext uri="{FF2B5EF4-FFF2-40B4-BE49-F238E27FC236}">
                <a16:creationId xmlns:a16="http://schemas.microsoft.com/office/drawing/2014/main" id="{0F6F2D6C-4CFF-CD4C-804C-36AE215D5373}"/>
              </a:ext>
            </a:extLst>
          </p:cNvPr>
          <p:cNvGrpSpPr/>
          <p:nvPr/>
        </p:nvGrpSpPr>
        <p:grpSpPr>
          <a:xfrm>
            <a:off x="6930510" y="5362613"/>
            <a:ext cx="1527982" cy="770921"/>
            <a:chOff x="6228796" y="388750"/>
            <a:chExt cx="1527982" cy="770921"/>
          </a:xfrm>
        </p:grpSpPr>
        <p:sp>
          <p:nvSpPr>
            <p:cNvPr id="35" name="TextBox 34">
              <a:extLst>
                <a:ext uri="{FF2B5EF4-FFF2-40B4-BE49-F238E27FC236}">
                  <a16:creationId xmlns:a16="http://schemas.microsoft.com/office/drawing/2014/main" id="{540BD16E-351C-1347-88D2-EC1AB8926594}"/>
                </a:ext>
              </a:extLst>
            </p:cNvPr>
            <p:cNvSpPr txBox="1"/>
            <p:nvPr/>
          </p:nvSpPr>
          <p:spPr>
            <a:xfrm>
              <a:off x="6228796" y="388750"/>
              <a:ext cx="1527982" cy="369332"/>
            </a:xfrm>
            <a:prstGeom prst="rect">
              <a:avLst/>
            </a:prstGeom>
            <a:noFill/>
          </p:spPr>
          <p:txBody>
            <a:bodyPr wrap="none" rtlCol="0">
              <a:spAutoFit/>
            </a:bodyPr>
            <a:lstStyle/>
            <a:p>
              <a:r>
                <a:rPr lang="en-US" dirty="0"/>
                <a:t>CH</a:t>
              </a:r>
              <a:r>
                <a:rPr lang="en-US" baseline="-25000" dirty="0"/>
                <a:t>3</a:t>
              </a:r>
              <a:r>
                <a:rPr lang="en-US" dirty="0"/>
                <a:t>CH=CHCH</a:t>
              </a:r>
              <a:r>
                <a:rPr lang="en-US" baseline="-25000" dirty="0"/>
                <a:t>2</a:t>
              </a:r>
              <a:endParaRPr lang="en-US" dirty="0"/>
            </a:p>
          </p:txBody>
        </p:sp>
        <p:cxnSp>
          <p:nvCxnSpPr>
            <p:cNvPr id="36" name="Straight Connector 35">
              <a:extLst>
                <a:ext uri="{FF2B5EF4-FFF2-40B4-BE49-F238E27FC236}">
                  <a16:creationId xmlns:a16="http://schemas.microsoft.com/office/drawing/2014/main" id="{E03989EA-F99F-DD48-B6E3-2E422537A4AF}"/>
                </a:ext>
              </a:extLst>
            </p:cNvPr>
            <p:cNvCxnSpPr/>
            <p:nvPr/>
          </p:nvCxnSpPr>
          <p:spPr>
            <a:xfrm>
              <a:off x="7376089" y="667770"/>
              <a:ext cx="0" cy="212762"/>
            </a:xfrm>
            <a:prstGeom prst="line">
              <a:avLst/>
            </a:prstGeom>
            <a:effectLst/>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A5B477A9-1984-944A-ABA9-47952903E6A7}"/>
                </a:ext>
              </a:extLst>
            </p:cNvPr>
            <p:cNvSpPr txBox="1"/>
            <p:nvPr/>
          </p:nvSpPr>
          <p:spPr>
            <a:xfrm>
              <a:off x="7181164" y="790339"/>
              <a:ext cx="389850" cy="369332"/>
            </a:xfrm>
            <a:prstGeom prst="rect">
              <a:avLst/>
            </a:prstGeom>
            <a:noFill/>
          </p:spPr>
          <p:txBody>
            <a:bodyPr wrap="none" rtlCol="0">
              <a:spAutoFit/>
            </a:bodyPr>
            <a:lstStyle/>
            <a:p>
              <a:r>
                <a:rPr lang="en-US" dirty="0"/>
                <a:t>Br</a:t>
              </a:r>
            </a:p>
          </p:txBody>
        </p:sp>
      </p:grpSp>
      <p:grpSp>
        <p:nvGrpSpPr>
          <p:cNvPr id="38" name="Group 37">
            <a:extLst>
              <a:ext uri="{FF2B5EF4-FFF2-40B4-BE49-F238E27FC236}">
                <a16:creationId xmlns:a16="http://schemas.microsoft.com/office/drawing/2014/main" id="{69031692-39B4-D74A-8EE2-7AA3D49AFA56}"/>
              </a:ext>
            </a:extLst>
          </p:cNvPr>
          <p:cNvGrpSpPr/>
          <p:nvPr/>
        </p:nvGrpSpPr>
        <p:grpSpPr>
          <a:xfrm>
            <a:off x="6229166" y="4667268"/>
            <a:ext cx="1527982" cy="782210"/>
            <a:chOff x="4182872" y="388750"/>
            <a:chExt cx="1527982" cy="782210"/>
          </a:xfrm>
        </p:grpSpPr>
        <p:sp>
          <p:nvSpPr>
            <p:cNvPr id="39" name="TextBox 38">
              <a:extLst>
                <a:ext uri="{FF2B5EF4-FFF2-40B4-BE49-F238E27FC236}">
                  <a16:creationId xmlns:a16="http://schemas.microsoft.com/office/drawing/2014/main" id="{D05ADDD6-4AE8-154A-A8E8-3C8452416380}"/>
                </a:ext>
              </a:extLst>
            </p:cNvPr>
            <p:cNvSpPr txBox="1"/>
            <p:nvPr/>
          </p:nvSpPr>
          <p:spPr>
            <a:xfrm>
              <a:off x="4182872" y="388750"/>
              <a:ext cx="1527982" cy="369332"/>
            </a:xfrm>
            <a:prstGeom prst="rect">
              <a:avLst/>
            </a:prstGeom>
            <a:noFill/>
          </p:spPr>
          <p:txBody>
            <a:bodyPr wrap="none" rtlCol="0">
              <a:spAutoFit/>
            </a:bodyPr>
            <a:lstStyle/>
            <a:p>
              <a:r>
                <a:rPr lang="en-US" dirty="0">
                  <a:solidFill>
                    <a:srgbClr val="FF0000"/>
                  </a:solidFill>
                </a:rPr>
                <a:t>CH</a:t>
              </a:r>
              <a:r>
                <a:rPr lang="en-US" baseline="-25000" dirty="0">
                  <a:solidFill>
                    <a:srgbClr val="FF0000"/>
                  </a:solidFill>
                </a:rPr>
                <a:t>3</a:t>
              </a:r>
              <a:r>
                <a:rPr lang="en-US" dirty="0">
                  <a:solidFill>
                    <a:srgbClr val="FF0000"/>
                  </a:solidFill>
                </a:rPr>
                <a:t>CHCH=CH</a:t>
              </a:r>
              <a:r>
                <a:rPr lang="en-US" baseline="-25000" dirty="0">
                  <a:solidFill>
                    <a:srgbClr val="FF0000"/>
                  </a:solidFill>
                </a:rPr>
                <a:t>2</a:t>
              </a:r>
              <a:endParaRPr lang="en-US" dirty="0">
                <a:solidFill>
                  <a:srgbClr val="FF0000"/>
                </a:solidFill>
              </a:endParaRPr>
            </a:p>
          </p:txBody>
        </p:sp>
        <p:cxnSp>
          <p:nvCxnSpPr>
            <p:cNvPr id="40" name="Straight Connector 39">
              <a:extLst>
                <a:ext uri="{FF2B5EF4-FFF2-40B4-BE49-F238E27FC236}">
                  <a16:creationId xmlns:a16="http://schemas.microsoft.com/office/drawing/2014/main" id="{23C1E2E0-8353-284A-8B0F-6F6A18B5F6B5}"/>
                </a:ext>
              </a:extLst>
            </p:cNvPr>
            <p:cNvCxnSpPr/>
            <p:nvPr/>
          </p:nvCxnSpPr>
          <p:spPr>
            <a:xfrm>
              <a:off x="4700814" y="679059"/>
              <a:ext cx="0" cy="212762"/>
            </a:xfrm>
            <a:prstGeom prst="line">
              <a:avLst/>
            </a:prstGeom>
            <a:ln>
              <a:solidFill>
                <a:srgbClr val="FF0000"/>
              </a:solidFill>
            </a:ln>
            <a:effectLst/>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5E984548-9AF3-694D-A3F0-3EFE36B8A284}"/>
                </a:ext>
              </a:extLst>
            </p:cNvPr>
            <p:cNvSpPr txBox="1"/>
            <p:nvPr/>
          </p:nvSpPr>
          <p:spPr>
            <a:xfrm>
              <a:off x="4505889" y="801628"/>
              <a:ext cx="389850" cy="369332"/>
            </a:xfrm>
            <a:prstGeom prst="rect">
              <a:avLst/>
            </a:prstGeom>
            <a:noFill/>
          </p:spPr>
          <p:txBody>
            <a:bodyPr wrap="none" rtlCol="0">
              <a:spAutoFit/>
            </a:bodyPr>
            <a:lstStyle/>
            <a:p>
              <a:r>
                <a:rPr lang="en-US" dirty="0">
                  <a:solidFill>
                    <a:srgbClr val="FF0000"/>
                  </a:solidFill>
                </a:rPr>
                <a:t>Br</a:t>
              </a:r>
            </a:p>
          </p:txBody>
        </p:sp>
      </p:grpSp>
      <p:sp>
        <p:nvSpPr>
          <p:cNvPr id="43" name="Rectangle 42">
            <a:extLst>
              <a:ext uri="{FF2B5EF4-FFF2-40B4-BE49-F238E27FC236}">
                <a16:creationId xmlns:a16="http://schemas.microsoft.com/office/drawing/2014/main" id="{1D3033D2-035B-8946-ABC2-CAD7AE317A39}"/>
              </a:ext>
            </a:extLst>
          </p:cNvPr>
          <p:cNvSpPr/>
          <p:nvPr/>
        </p:nvSpPr>
        <p:spPr>
          <a:xfrm>
            <a:off x="0" y="0"/>
            <a:ext cx="9144000" cy="5996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t>                     </a:t>
            </a:r>
            <a:r>
              <a:rPr lang="en-US" sz="2800" b="1" dirty="0">
                <a:solidFill>
                  <a:schemeClr val="tx1"/>
                </a:solidFill>
              </a:rPr>
              <a:t>Kinetic vs Thermodynamic Control</a:t>
            </a:r>
          </a:p>
        </p:txBody>
      </p:sp>
      <p:sp>
        <p:nvSpPr>
          <p:cNvPr id="44" name="TextBox 43">
            <a:extLst>
              <a:ext uri="{FF2B5EF4-FFF2-40B4-BE49-F238E27FC236}">
                <a16:creationId xmlns:a16="http://schemas.microsoft.com/office/drawing/2014/main" id="{8D46BAB1-E3C1-844B-9F78-74BF5600B367}"/>
              </a:ext>
            </a:extLst>
          </p:cNvPr>
          <p:cNvSpPr txBox="1"/>
          <p:nvPr/>
        </p:nvSpPr>
        <p:spPr>
          <a:xfrm>
            <a:off x="1198050" y="6107820"/>
            <a:ext cx="6977872" cy="646331"/>
          </a:xfrm>
          <a:prstGeom prst="rect">
            <a:avLst/>
          </a:prstGeom>
          <a:noFill/>
        </p:spPr>
        <p:txBody>
          <a:bodyPr wrap="none" rtlCol="0">
            <a:spAutoFit/>
          </a:bodyPr>
          <a:lstStyle/>
          <a:p>
            <a:r>
              <a:rPr lang="en-US" dirty="0">
                <a:solidFill>
                  <a:srgbClr val="FF0000"/>
                </a:solidFill>
              </a:rPr>
              <a:t>Kinetic: Predominates when Reaction is Irreversible (Low Temp)</a:t>
            </a:r>
          </a:p>
          <a:p>
            <a:r>
              <a:rPr lang="en-US" dirty="0"/>
              <a:t>Thermodynamic: Predominates when Reaction is Reversible (High Temp)</a:t>
            </a:r>
          </a:p>
        </p:txBody>
      </p:sp>
      <p:sp>
        <p:nvSpPr>
          <p:cNvPr id="45" name="TextBox 44">
            <a:extLst>
              <a:ext uri="{FF2B5EF4-FFF2-40B4-BE49-F238E27FC236}">
                <a16:creationId xmlns:a16="http://schemas.microsoft.com/office/drawing/2014/main" id="{D3D3CF15-923B-6244-AD62-1DB6E0BAB54E}"/>
              </a:ext>
            </a:extLst>
          </p:cNvPr>
          <p:cNvSpPr txBox="1"/>
          <p:nvPr/>
        </p:nvSpPr>
        <p:spPr>
          <a:xfrm>
            <a:off x="3233349" y="2063008"/>
            <a:ext cx="4264309" cy="646331"/>
          </a:xfrm>
          <a:prstGeom prst="rect">
            <a:avLst/>
          </a:prstGeom>
          <a:noFill/>
        </p:spPr>
        <p:txBody>
          <a:bodyPr wrap="none" rtlCol="0">
            <a:spAutoFit/>
          </a:bodyPr>
          <a:lstStyle/>
          <a:p>
            <a:r>
              <a:rPr lang="en-US" dirty="0"/>
              <a:t>0 °C                70%                                       30%</a:t>
            </a:r>
          </a:p>
          <a:p>
            <a:r>
              <a:rPr lang="en-US" dirty="0"/>
              <a:t>40 °C              15%                                       85%</a:t>
            </a:r>
          </a:p>
        </p:txBody>
      </p:sp>
      <p:sp>
        <p:nvSpPr>
          <p:cNvPr id="47" name="TextBox 46">
            <a:extLst>
              <a:ext uri="{FF2B5EF4-FFF2-40B4-BE49-F238E27FC236}">
                <a16:creationId xmlns:a16="http://schemas.microsoft.com/office/drawing/2014/main" id="{72493487-5732-6344-82B9-4A80753AEBC0}"/>
              </a:ext>
            </a:extLst>
          </p:cNvPr>
          <p:cNvSpPr txBox="1"/>
          <p:nvPr/>
        </p:nvSpPr>
        <p:spPr>
          <a:xfrm>
            <a:off x="4253898" y="2846001"/>
            <a:ext cx="1527982" cy="369332"/>
          </a:xfrm>
          <a:prstGeom prst="rect">
            <a:avLst/>
          </a:prstGeom>
          <a:noFill/>
        </p:spPr>
        <p:txBody>
          <a:bodyPr wrap="none" rtlCol="0">
            <a:spAutoFit/>
          </a:bodyPr>
          <a:lstStyle/>
          <a:p>
            <a:r>
              <a:rPr lang="en-US" dirty="0"/>
              <a:t>CH</a:t>
            </a:r>
            <a:r>
              <a:rPr lang="en-US" baseline="-25000" dirty="0"/>
              <a:t>3</a:t>
            </a:r>
            <a:r>
              <a:rPr lang="en-US" dirty="0"/>
              <a:t>CH=CHCH</a:t>
            </a:r>
            <a:r>
              <a:rPr lang="en-US" baseline="-25000" dirty="0"/>
              <a:t>2</a:t>
            </a:r>
            <a:endParaRPr lang="en-US" dirty="0"/>
          </a:p>
        </p:txBody>
      </p:sp>
      <p:sp>
        <p:nvSpPr>
          <p:cNvPr id="50" name="TextBox 49">
            <a:extLst>
              <a:ext uri="{FF2B5EF4-FFF2-40B4-BE49-F238E27FC236}">
                <a16:creationId xmlns:a16="http://schemas.microsoft.com/office/drawing/2014/main" id="{3A8DF68F-CD8D-714B-B124-9680B9EF8182}"/>
              </a:ext>
            </a:extLst>
          </p:cNvPr>
          <p:cNvSpPr txBox="1"/>
          <p:nvPr/>
        </p:nvSpPr>
        <p:spPr>
          <a:xfrm>
            <a:off x="5234639" y="2660220"/>
            <a:ext cx="300082" cy="369332"/>
          </a:xfrm>
          <a:prstGeom prst="rect">
            <a:avLst/>
          </a:prstGeom>
          <a:noFill/>
        </p:spPr>
        <p:txBody>
          <a:bodyPr wrap="none" rtlCol="0">
            <a:spAutoFit/>
          </a:bodyPr>
          <a:lstStyle/>
          <a:p>
            <a:r>
              <a:rPr lang="en-US" dirty="0"/>
              <a:t>+</a:t>
            </a:r>
          </a:p>
        </p:txBody>
      </p:sp>
      <p:sp>
        <p:nvSpPr>
          <p:cNvPr id="51" name="TextBox 50">
            <a:extLst>
              <a:ext uri="{FF2B5EF4-FFF2-40B4-BE49-F238E27FC236}">
                <a16:creationId xmlns:a16="http://schemas.microsoft.com/office/drawing/2014/main" id="{8FD582A9-ACE7-6746-9CD8-D7AF96BB37F8}"/>
              </a:ext>
            </a:extLst>
          </p:cNvPr>
          <p:cNvSpPr txBox="1"/>
          <p:nvPr/>
        </p:nvSpPr>
        <p:spPr>
          <a:xfrm>
            <a:off x="3911882" y="4453286"/>
            <a:ext cx="1527982" cy="369332"/>
          </a:xfrm>
          <a:prstGeom prst="rect">
            <a:avLst/>
          </a:prstGeom>
          <a:noFill/>
        </p:spPr>
        <p:txBody>
          <a:bodyPr wrap="none" rtlCol="0">
            <a:spAutoFit/>
          </a:bodyPr>
          <a:lstStyle/>
          <a:p>
            <a:r>
              <a:rPr lang="en-US" dirty="0">
                <a:solidFill>
                  <a:srgbClr val="FF0000"/>
                </a:solidFill>
              </a:rPr>
              <a:t>CH</a:t>
            </a:r>
            <a:r>
              <a:rPr lang="en-US" baseline="-25000" dirty="0">
                <a:solidFill>
                  <a:srgbClr val="FF0000"/>
                </a:solidFill>
              </a:rPr>
              <a:t>3</a:t>
            </a:r>
            <a:r>
              <a:rPr lang="en-US" dirty="0">
                <a:solidFill>
                  <a:srgbClr val="FF0000"/>
                </a:solidFill>
              </a:rPr>
              <a:t>CHCH=CH</a:t>
            </a:r>
            <a:r>
              <a:rPr lang="en-US" baseline="-25000" dirty="0">
                <a:solidFill>
                  <a:srgbClr val="FF0000"/>
                </a:solidFill>
              </a:rPr>
              <a:t>2</a:t>
            </a:r>
            <a:endParaRPr lang="en-US" dirty="0">
              <a:solidFill>
                <a:srgbClr val="FF0000"/>
              </a:solidFill>
            </a:endParaRPr>
          </a:p>
        </p:txBody>
      </p:sp>
      <p:sp>
        <p:nvSpPr>
          <p:cNvPr id="52" name="TextBox 51">
            <a:extLst>
              <a:ext uri="{FF2B5EF4-FFF2-40B4-BE49-F238E27FC236}">
                <a16:creationId xmlns:a16="http://schemas.microsoft.com/office/drawing/2014/main" id="{DE20A454-D9C0-4148-82F3-ECAD3F6EA53F}"/>
              </a:ext>
            </a:extLst>
          </p:cNvPr>
          <p:cNvSpPr txBox="1"/>
          <p:nvPr/>
        </p:nvSpPr>
        <p:spPr>
          <a:xfrm>
            <a:off x="4286933" y="4609225"/>
            <a:ext cx="300082" cy="369332"/>
          </a:xfrm>
          <a:prstGeom prst="rect">
            <a:avLst/>
          </a:prstGeom>
          <a:noFill/>
        </p:spPr>
        <p:txBody>
          <a:bodyPr wrap="none" rtlCol="0">
            <a:spAutoFit/>
          </a:bodyPr>
          <a:lstStyle/>
          <a:p>
            <a:r>
              <a:rPr lang="en-US" dirty="0">
                <a:solidFill>
                  <a:srgbClr val="FF0000"/>
                </a:solidFill>
              </a:rPr>
              <a:t>+</a:t>
            </a:r>
          </a:p>
        </p:txBody>
      </p:sp>
      <p:sp>
        <p:nvSpPr>
          <p:cNvPr id="2" name="TextBox 1">
            <a:extLst>
              <a:ext uri="{FF2B5EF4-FFF2-40B4-BE49-F238E27FC236}">
                <a16:creationId xmlns:a16="http://schemas.microsoft.com/office/drawing/2014/main" id="{D8377572-858E-5142-B8F0-10274A7C19B0}"/>
              </a:ext>
            </a:extLst>
          </p:cNvPr>
          <p:cNvSpPr txBox="1"/>
          <p:nvPr/>
        </p:nvSpPr>
        <p:spPr>
          <a:xfrm>
            <a:off x="1819212" y="2519564"/>
            <a:ext cx="938398" cy="646331"/>
          </a:xfrm>
          <a:prstGeom prst="rect">
            <a:avLst/>
          </a:prstGeom>
          <a:noFill/>
        </p:spPr>
        <p:txBody>
          <a:bodyPr wrap="none" rtlCol="0">
            <a:spAutoFit/>
          </a:bodyPr>
          <a:lstStyle/>
          <a:p>
            <a:r>
              <a:rPr lang="en-US" dirty="0"/>
              <a:t> Proton</a:t>
            </a:r>
          </a:p>
          <a:p>
            <a:r>
              <a:rPr lang="en-US" dirty="0"/>
              <a:t>Transfer</a:t>
            </a:r>
          </a:p>
        </p:txBody>
      </p:sp>
      <p:sp>
        <p:nvSpPr>
          <p:cNvPr id="42" name="TextBox 41">
            <a:extLst>
              <a:ext uri="{FF2B5EF4-FFF2-40B4-BE49-F238E27FC236}">
                <a16:creationId xmlns:a16="http://schemas.microsoft.com/office/drawing/2014/main" id="{072E7A1B-BA80-BD4F-A5A4-8CDC1DD64D22}"/>
              </a:ext>
            </a:extLst>
          </p:cNvPr>
          <p:cNvSpPr txBox="1"/>
          <p:nvPr/>
        </p:nvSpPr>
        <p:spPr>
          <a:xfrm>
            <a:off x="6007713" y="3202826"/>
            <a:ext cx="1396536" cy="646331"/>
          </a:xfrm>
          <a:prstGeom prst="rect">
            <a:avLst/>
          </a:prstGeom>
          <a:noFill/>
        </p:spPr>
        <p:txBody>
          <a:bodyPr wrap="none" rtlCol="0">
            <a:spAutoFit/>
          </a:bodyPr>
          <a:lstStyle/>
          <a:p>
            <a:r>
              <a:rPr lang="en-US" dirty="0"/>
              <a:t> Nucleophilic</a:t>
            </a:r>
          </a:p>
          <a:p>
            <a:r>
              <a:rPr lang="en-US" dirty="0"/>
              <a:t>     Attack</a:t>
            </a:r>
          </a:p>
        </p:txBody>
      </p:sp>
      <p:cxnSp>
        <p:nvCxnSpPr>
          <p:cNvPr id="4" name="Straight Arrow Connector 3">
            <a:extLst>
              <a:ext uri="{FF2B5EF4-FFF2-40B4-BE49-F238E27FC236}">
                <a16:creationId xmlns:a16="http://schemas.microsoft.com/office/drawing/2014/main" id="{497E4E22-F869-6B41-BCA6-013E1D7D1DBA}"/>
              </a:ext>
            </a:extLst>
          </p:cNvPr>
          <p:cNvCxnSpPr/>
          <p:nvPr/>
        </p:nvCxnSpPr>
        <p:spPr>
          <a:xfrm flipH="1" flipV="1">
            <a:off x="5508794" y="3601496"/>
            <a:ext cx="498919" cy="11690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C7400EA0-8086-1349-9B1B-E1433F826CA3}"/>
              </a:ext>
            </a:extLst>
          </p:cNvPr>
          <p:cNvCxnSpPr>
            <a:cxnSpLocks/>
          </p:cNvCxnSpPr>
          <p:nvPr/>
        </p:nvCxnSpPr>
        <p:spPr>
          <a:xfrm>
            <a:off x="2701485" y="2984844"/>
            <a:ext cx="327116" cy="135799"/>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48" name="TextBox 47">
            <a:extLst>
              <a:ext uri="{FF2B5EF4-FFF2-40B4-BE49-F238E27FC236}">
                <a16:creationId xmlns:a16="http://schemas.microsoft.com/office/drawing/2014/main" id="{825FF400-0BCA-8341-91F2-71846A4C24D2}"/>
              </a:ext>
            </a:extLst>
          </p:cNvPr>
          <p:cNvSpPr txBox="1"/>
          <p:nvPr/>
        </p:nvSpPr>
        <p:spPr>
          <a:xfrm>
            <a:off x="2565015" y="4491011"/>
            <a:ext cx="1404936" cy="646331"/>
          </a:xfrm>
          <a:prstGeom prst="rect">
            <a:avLst/>
          </a:prstGeom>
          <a:noFill/>
        </p:spPr>
        <p:txBody>
          <a:bodyPr wrap="none" rtlCol="0">
            <a:spAutoFit/>
          </a:bodyPr>
          <a:lstStyle/>
          <a:p>
            <a:r>
              <a:rPr lang="en-US" dirty="0"/>
              <a:t>  Common</a:t>
            </a:r>
          </a:p>
          <a:p>
            <a:r>
              <a:rPr lang="en-US" dirty="0"/>
              <a:t>Intermediate</a:t>
            </a:r>
          </a:p>
        </p:txBody>
      </p:sp>
      <p:cxnSp>
        <p:nvCxnSpPr>
          <p:cNvPr id="49" name="Straight Arrow Connector 48">
            <a:extLst>
              <a:ext uri="{FF2B5EF4-FFF2-40B4-BE49-F238E27FC236}">
                <a16:creationId xmlns:a16="http://schemas.microsoft.com/office/drawing/2014/main" id="{62F8CF9D-250D-6E4D-917B-9925B3CBE896}"/>
              </a:ext>
            </a:extLst>
          </p:cNvPr>
          <p:cNvCxnSpPr>
            <a:cxnSpLocks/>
          </p:cNvCxnSpPr>
          <p:nvPr/>
        </p:nvCxnSpPr>
        <p:spPr>
          <a:xfrm flipV="1">
            <a:off x="3577608" y="4235793"/>
            <a:ext cx="388342" cy="275301"/>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81818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3.amazonaws.com/medpathway-app/FRU1VQRLIF.jpg"/>
          <p:cNvPicPr/>
          <p:nvPr/>
        </p:nvPicPr>
        <p:blipFill>
          <a:blip r:embed="rId2">
            <a:extLst>
              <a:ext uri="{28A0092B-C50C-407E-A947-70E740481C1C}">
                <a14:useLocalDpi xmlns:a14="http://schemas.microsoft.com/office/drawing/2010/main" val="0"/>
              </a:ext>
            </a:extLst>
          </a:blip>
          <a:srcRect/>
          <a:stretch>
            <a:fillRect/>
          </a:stretch>
        </p:blipFill>
        <p:spPr bwMode="auto">
          <a:xfrm>
            <a:off x="2088444" y="1744274"/>
            <a:ext cx="5022850" cy="5006340"/>
          </a:xfrm>
          <a:prstGeom prst="rect">
            <a:avLst/>
          </a:prstGeom>
          <a:noFill/>
          <a:ln>
            <a:noFill/>
          </a:ln>
        </p:spPr>
      </p:pic>
      <p:sp>
        <p:nvSpPr>
          <p:cNvPr id="5" name="TextBox 4"/>
          <p:cNvSpPr txBox="1"/>
          <p:nvPr/>
        </p:nvSpPr>
        <p:spPr>
          <a:xfrm>
            <a:off x="169333" y="1133831"/>
            <a:ext cx="8706555" cy="461665"/>
          </a:xfrm>
          <a:prstGeom prst="rect">
            <a:avLst/>
          </a:prstGeom>
          <a:noFill/>
          <a:ln>
            <a:solidFill>
              <a:schemeClr val="tx1"/>
            </a:solidFill>
          </a:ln>
        </p:spPr>
        <p:txBody>
          <a:bodyPr wrap="square" rtlCol="0">
            <a:spAutoFit/>
          </a:bodyPr>
          <a:lstStyle/>
          <a:p>
            <a:r>
              <a:rPr lang="en-US" sz="2400" b="1" dirty="0"/>
              <a:t>1, 3 </a:t>
            </a:r>
            <a:r>
              <a:rPr lang="en-US" sz="2400" b="1" dirty="0" err="1"/>
              <a:t>Biphosphoglycerate</a:t>
            </a:r>
            <a:r>
              <a:rPr lang="en-US" sz="2400" b="1" dirty="0"/>
              <a:t> + ADP + Pi          3-Phosphoglycerate + ATP  </a:t>
            </a:r>
          </a:p>
        </p:txBody>
      </p:sp>
      <p:cxnSp>
        <p:nvCxnSpPr>
          <p:cNvPr id="7" name="Straight Arrow Connector 6"/>
          <p:cNvCxnSpPr/>
          <p:nvPr/>
        </p:nvCxnSpPr>
        <p:spPr>
          <a:xfrm>
            <a:off x="4772529" y="1374699"/>
            <a:ext cx="431496" cy="14111"/>
          </a:xfrm>
          <a:prstGeom prst="straightConnector1">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0"/>
            <a:ext cx="9144000" cy="5398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Kinetic Control</a:t>
            </a:r>
          </a:p>
        </p:txBody>
      </p:sp>
    </p:spTree>
    <p:extLst>
      <p:ext uri="{BB962C8B-B14F-4D97-AF65-F5344CB8AC3E}">
        <p14:creationId xmlns:p14="http://schemas.microsoft.com/office/powerpoint/2010/main" val="3162203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12821</TotalTime>
  <Words>2303</Words>
  <Application>Microsoft Macintosh PowerPoint</Application>
  <PresentationFormat>On-screen Show (4:3)</PresentationFormat>
  <Paragraphs>387</Paragraphs>
  <Slides>59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Carpenter</dc:creator>
  <cp:lastModifiedBy>Microsoft Office User</cp:lastModifiedBy>
  <cp:revision>307</cp:revision>
  <dcterms:created xsi:type="dcterms:W3CDTF">2020-06-15T01:03:53Z</dcterms:created>
  <dcterms:modified xsi:type="dcterms:W3CDTF">2020-10-19T22:32:07Z</dcterms:modified>
</cp:coreProperties>
</file>